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5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A4885D-79EA-40FE-B88C-0D141C226DF0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52A22-9430-4BED-A923-1746FD506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001000" cy="1219200"/>
          </a:xfrm>
        </p:spPr>
        <p:txBody>
          <a:bodyPr/>
          <a:lstStyle/>
          <a:p>
            <a:pPr algn="ctr"/>
            <a:r>
              <a:rPr lang="mr-IN" dirty="0" smtClean="0">
                <a:solidFill>
                  <a:srgbClr val="0070C0"/>
                </a:solidFill>
              </a:rPr>
              <a:t>पर्यावरणीय जाणीव-जागृती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7010400" cy="3200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400" dirty="0" smtClean="0"/>
              <a:t>पर्यावरण शिक्षण – व्याख्या,व्याप्ती,महत्व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400" dirty="0" smtClean="0"/>
              <a:t>जनजागृती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400" dirty="0" smtClean="0"/>
              <a:t>आंतरविद्याशाखीय संबंध </a:t>
            </a:r>
            <a:endParaRPr lang="en-US" sz="2400" dirty="0"/>
          </a:p>
        </p:txBody>
      </p:sp>
      <p:pic>
        <p:nvPicPr>
          <p:cNvPr id="4" name="Picture 2" descr="C:\Users\Geography\Desktop\GAP p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9432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eography\Desktop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6400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16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Prof.K.S.Gaikwad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2453"/>
            <a:ext cx="7772400" cy="1081547"/>
          </a:xfrm>
        </p:spPr>
        <p:txBody>
          <a:bodyPr>
            <a:normAutofit/>
          </a:bodyPr>
          <a:lstStyle/>
          <a:p>
            <a:r>
              <a:rPr lang="mr-IN" sz="3200" dirty="0" smtClean="0">
                <a:solidFill>
                  <a:srgbClr val="0070C0"/>
                </a:solidFill>
              </a:rPr>
              <a:t>क्षेत्रीय अभ्यास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648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mr-IN" dirty="0" smtClean="0"/>
              <a:t>परिसंस्था प्रकार- जवळचा प्रदेश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mr-IN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mr-IN" dirty="0" smtClean="0"/>
              <a:t>परिसंस्था भेट व निरीक्षण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mr-IN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mr-IN" dirty="0" smtClean="0"/>
              <a:t>अहवाल लेखन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mr-IN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mr-IN" dirty="0" smtClean="0"/>
              <a:t>परिसंस्था अभ्यास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10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293" y="2438400"/>
            <a:ext cx="7467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4771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6934200" cy="838199"/>
          </a:xfrm>
        </p:spPr>
        <p:txBody>
          <a:bodyPr/>
          <a:lstStyle/>
          <a:p>
            <a:pPr algn="ctr"/>
            <a:r>
              <a:rPr lang="mr-IN" dirty="0" smtClean="0">
                <a:solidFill>
                  <a:srgbClr val="00B050"/>
                </a:solidFill>
              </a:rPr>
              <a:t>नैसर्गिक उर्जास्रोत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655320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000" dirty="0" smtClean="0"/>
              <a:t>व्याख्या, महत्व </a:t>
            </a:r>
            <a:endParaRPr lang="en-US" sz="20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000" dirty="0" smtClean="0"/>
              <a:t>प्रकार- क्षय, अक्षय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000" dirty="0" smtClean="0">
                <a:solidFill>
                  <a:srgbClr val="92D050"/>
                </a:solidFill>
              </a:rPr>
              <a:t>समस्या-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000" dirty="0" smtClean="0"/>
              <a:t>खनिज,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000" dirty="0" smtClean="0"/>
              <a:t>जमीन,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000" dirty="0" smtClean="0"/>
              <a:t>जलसंपत्ती,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000" dirty="0" smtClean="0"/>
              <a:t>जंगल,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000" dirty="0" smtClean="0"/>
              <a:t>अन्नसंपत्ती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000" dirty="0" smtClean="0"/>
              <a:t>उर्जा संवर्धन     </a:t>
            </a:r>
            <a:endParaRPr lang="en-US" sz="2000" dirty="0"/>
          </a:p>
        </p:txBody>
      </p:sp>
      <p:pic>
        <p:nvPicPr>
          <p:cNvPr id="1027" name="Picture 3" descr="C:\Users\Geography\Desktop\Renewable-energy-sour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895600" cy="27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eography\Desktop\35307849-infographics-of-natural-energy-sources-solar-battery-wind-turbine-and-hydroelectric-power-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6096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eography\Desktop\cool-images-of-non-renewable-energy-sources-non-renewable-sources-of-energy-coal-oil-natural-gas-images-of-non-renewable-energy-sourc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1"/>
            <a:ext cx="3200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1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Geography\Desktop\what-is-the-difference-between-renewable-and-nonrenewable-energy-difference-between-renewable-and-non-renewable-resources-vs-2-what-difference-between-renewable-and-nonrenewable-energy-resources-p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4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1143000"/>
          </a:xfrm>
        </p:spPr>
        <p:txBody>
          <a:bodyPr>
            <a:normAutofit/>
          </a:bodyPr>
          <a:lstStyle/>
          <a:p>
            <a:r>
              <a:rPr lang="mr-IN" sz="4000" dirty="0" smtClean="0">
                <a:solidFill>
                  <a:srgbClr val="FF0000"/>
                </a:solidFill>
              </a:rPr>
              <a:t>पर्यावरण संबधित सामाजिक समस्या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6934200" cy="4572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dirty="0" smtClean="0"/>
              <a:t>शहरीकरण,नागरीकरण – समस्या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dirty="0" smtClean="0"/>
              <a:t>हवामान – पर्जन्य व सजीव सृष्टी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dirty="0" smtClean="0"/>
              <a:t>औद्योगीकीकरण व पर्यावरण समस्या   </a:t>
            </a:r>
            <a:endParaRPr lang="en-US" dirty="0"/>
          </a:p>
        </p:txBody>
      </p:sp>
      <p:pic>
        <p:nvPicPr>
          <p:cNvPr id="3074" name="Picture 2" descr="C:\Users\Geography\Desktop\1280px-Petare_Slums_in_Carac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97" y="3352800"/>
            <a:ext cx="182880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eography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352800"/>
            <a:ext cx="1781175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eography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8" y="5029200"/>
            <a:ext cx="18288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eography\Desktop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755" y="5029201"/>
            <a:ext cx="179342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eography\Desktop\download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861" y="5050972"/>
            <a:ext cx="2398939" cy="16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eography\Desktop\download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61859"/>
            <a:ext cx="2630261" cy="158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Geography\Desktop\download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52799"/>
            <a:ext cx="2409825" cy="17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Geography\Desktop\asdsadsadasdsad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798"/>
            <a:ext cx="2619375" cy="170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51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4953000" cy="761999"/>
          </a:xfrm>
        </p:spPr>
        <p:txBody>
          <a:bodyPr>
            <a:normAutofit fontScale="90000"/>
          </a:bodyPr>
          <a:lstStyle/>
          <a:p>
            <a:r>
              <a:rPr lang="mr-IN" dirty="0" smtClean="0">
                <a:solidFill>
                  <a:srgbClr val="0070C0"/>
                </a:solidFill>
              </a:rPr>
              <a:t>परिसंस्था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6096000" cy="4038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mr-IN" sz="2400" dirty="0" smtClean="0"/>
              <a:t>व्याख्या,कार्यपद्धती,प्रकार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mr-IN" sz="2400" dirty="0" smtClean="0"/>
              <a:t>वैशिष्टे, उर्जास्रोत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mr-IN" sz="2400" dirty="0" smtClean="0"/>
              <a:t>मिल्भूत तत्वे 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mr-IN" sz="2400" dirty="0" smtClean="0"/>
              <a:t>कार्य,अन्नसाखळी,अन्नजाळी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mr-IN" sz="2400" dirty="0" smtClean="0"/>
              <a:t>परिसंस्था-रचना(</a:t>
            </a:r>
            <a:r>
              <a:rPr lang="mr-IN" sz="2400" dirty="0" err="1" smtClean="0"/>
              <a:t>जैविक-अजैविक</a:t>
            </a:r>
            <a:r>
              <a:rPr lang="mr-IN" sz="2400" dirty="0" smtClean="0"/>
              <a:t> घटक)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mr-IN" sz="2400" dirty="0" smtClean="0"/>
              <a:t>उत्पादक,भक्षक,विघटक         </a:t>
            </a:r>
            <a:endParaRPr lang="en-US" sz="2400" dirty="0"/>
          </a:p>
        </p:txBody>
      </p:sp>
      <p:pic>
        <p:nvPicPr>
          <p:cNvPr id="4098" name="Picture 2" descr="C:\Users\Geography\Desktop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524000"/>
            <a:ext cx="36290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eography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7" y="3886200"/>
            <a:ext cx="36290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eco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4953001"/>
            <a:ext cx="4800599" cy="17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9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mr-IN" dirty="0" smtClean="0">
                <a:solidFill>
                  <a:srgbClr val="FFC000"/>
                </a:solidFill>
              </a:rPr>
              <a:t>जैवविविधता आणि रक्षण 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5791200" cy="35052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व्याख्या,प्रकार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भारत-जैवभौगोलिक वर्गीकरण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जैवविविधता, महत्व 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धोके,संकटे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रक्षण   </a:t>
            </a:r>
            <a:endParaRPr lang="en-US" sz="2800" dirty="0"/>
          </a:p>
        </p:txBody>
      </p:sp>
      <p:pic>
        <p:nvPicPr>
          <p:cNvPr id="6146" name="Picture 2" descr="C:\Users\Geography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4953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eography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876800"/>
            <a:ext cx="2476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eography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329" y="4898571"/>
            <a:ext cx="2498271" cy="171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57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066799"/>
          </a:xfrm>
        </p:spPr>
        <p:txBody>
          <a:bodyPr/>
          <a:lstStyle/>
          <a:p>
            <a:pPr algn="ctr"/>
            <a:r>
              <a:rPr lang="mr-IN" dirty="0" smtClean="0">
                <a:solidFill>
                  <a:srgbClr val="00B050"/>
                </a:solidFill>
              </a:rPr>
              <a:t>पर्यावरण प्रदूषण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6" y="2057400"/>
            <a:ext cx="6400800" cy="3276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mr-IN" sz="1800" dirty="0" err="1" smtClean="0"/>
              <a:t>जलप्रदूषण</a:t>
            </a:r>
            <a:endParaRPr lang="mr-IN" sz="1800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mr-IN" sz="1800" dirty="0" err="1" smtClean="0"/>
              <a:t>हवाप्रदूषण</a:t>
            </a:r>
            <a:r>
              <a:rPr lang="mr-IN" sz="1800" dirty="0" smtClean="0"/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mr-IN" sz="1800" dirty="0" err="1" smtClean="0"/>
              <a:t>अर्थ,व्याख्या,कारणे,प्रकार</a:t>
            </a:r>
            <a:r>
              <a:rPr lang="mr-IN" sz="1800" dirty="0" smtClean="0"/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mr-IN" sz="1800" dirty="0" err="1" smtClean="0"/>
              <a:t>ध्वनीप्रदूषण</a:t>
            </a:r>
            <a:r>
              <a:rPr lang="mr-IN" sz="1800" dirty="0" smtClean="0"/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mr-IN" sz="1800" dirty="0" err="1" smtClean="0"/>
              <a:t>भूमिप्रदूषण</a:t>
            </a:r>
            <a:r>
              <a:rPr lang="mr-IN" sz="1800" dirty="0" smtClean="0"/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mr-IN" sz="1800" dirty="0" smtClean="0"/>
              <a:t>सागर प्रदूषण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mr-IN" sz="1800" dirty="0" smtClean="0"/>
              <a:t>औष्णिक प्रदूषण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mr-IN" sz="1800" dirty="0" smtClean="0"/>
              <a:t>आपत्ती व्यवस्थापन 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7170" name="Picture 2" descr="C:\Users\Geography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771" y="1676400"/>
            <a:ext cx="1676401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eography\Desktop\download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371" y="3241221"/>
            <a:ext cx="2505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eography\Desktop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172" y="1698171"/>
            <a:ext cx="1600199" cy="15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Geography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371" y="1698171"/>
            <a:ext cx="2505075" cy="152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Geography\Desktop\images (1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771" y="3219450"/>
            <a:ext cx="1676401" cy="14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Geography\Desktop\images (1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172" y="3219450"/>
            <a:ext cx="1600199" cy="14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Geography\Desktop\download (10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885" y="4800600"/>
            <a:ext cx="5781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29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0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mr-IN" sz="3200" dirty="0" smtClean="0">
                <a:solidFill>
                  <a:srgbClr val="7030A0"/>
                </a:solidFill>
              </a:rPr>
              <a:t>सामाजिक समस्या आणि पर्यावरण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"/>
            <a:ext cx="6096000" cy="5508171"/>
          </a:xfrm>
        </p:spPr>
        <p:txBody>
          <a:bodyPr>
            <a:normAutofit/>
          </a:bodyPr>
          <a:lstStyle/>
          <a:p>
            <a:pPr lvl="4"/>
            <a:endParaRPr lang="en-US" sz="2000" dirty="0" smtClean="0"/>
          </a:p>
          <a:p>
            <a:pPr lvl="4"/>
            <a:r>
              <a:rPr lang="mr-IN" sz="2000" dirty="0" err="1" smtClean="0"/>
              <a:t>शहरीकरण,नागरीकरण,पुनर्वसन</a:t>
            </a:r>
            <a:endParaRPr lang="mr-IN" sz="2000" dirty="0"/>
          </a:p>
          <a:p>
            <a:pPr lvl="4" algn="l"/>
            <a:endParaRPr lang="mr-IN" sz="34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200" dirty="0" smtClean="0"/>
              <a:t>हवामान बदल व सजीव सृष्टी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200" dirty="0" smtClean="0"/>
              <a:t>औद्योगिक समस्या-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200" dirty="0" smtClean="0"/>
              <a:t>१.जागतिक तपमान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200" dirty="0" smtClean="0"/>
              <a:t>२.आम्लधर्मी पर्जन्य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200" dirty="0" smtClean="0"/>
              <a:t>३.ओझोन क्षय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200" dirty="0" smtClean="0"/>
              <a:t>४.अनुअपघात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200" dirty="0" smtClean="0">
                <a:solidFill>
                  <a:schemeClr val="tx1"/>
                </a:solidFill>
              </a:rPr>
              <a:t>संरक्षक कायदे व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mr-IN" sz="2200" dirty="0" smtClean="0">
                <a:solidFill>
                  <a:schemeClr val="tx1"/>
                </a:solidFill>
              </a:rPr>
              <a:t>सामाजिक कृती 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Geography\Desktop\10-climate-effects-E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971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eography\Desktop\acid-rain-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83971"/>
            <a:ext cx="3048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eography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9718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ography\Desktop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599"/>
            <a:ext cx="3048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33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6477000" cy="990600"/>
          </a:xfrm>
        </p:spPr>
        <p:txBody>
          <a:bodyPr>
            <a:normAutofit/>
          </a:bodyPr>
          <a:lstStyle/>
          <a:p>
            <a:r>
              <a:rPr lang="mr-IN" sz="3200" dirty="0" smtClean="0">
                <a:solidFill>
                  <a:srgbClr val="FF0000"/>
                </a:solidFill>
              </a:rPr>
              <a:t>लोकसंख्या आणि पर्यावरण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676400"/>
            <a:ext cx="6400800" cy="41148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लोकसंख्यावाढ आणि विस्फोट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कुटुंबकल्याण कार्यक्रम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पर्यावरण आणि मानवी आरोग्य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एच.आय.व्ही.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माहिती तंत्रज्ञान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मानवी हक्क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mr-IN" sz="2800" dirty="0" smtClean="0"/>
              <a:t>मूल्यशिक्षण   </a:t>
            </a:r>
            <a:endParaRPr lang="en-US" sz="2800" dirty="0"/>
          </a:p>
        </p:txBody>
      </p:sp>
      <p:pic>
        <p:nvPicPr>
          <p:cNvPr id="2050" name="Picture 2" descr="C:\Users\Geography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24190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eography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872" y="3352800"/>
            <a:ext cx="2805112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eography\Desktop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985" y="3200399"/>
            <a:ext cx="2888117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eography\Desktop\download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317" y="4905375"/>
            <a:ext cx="2805112" cy="18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eography\Desktop\download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3986" y="4905375"/>
            <a:ext cx="2888116" cy="18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24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267</TotalTime>
  <Words>143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पर्यावरणीय जाणीव-जागृती  </vt:lpstr>
      <vt:lpstr>नैसर्गिक उर्जास्रोत </vt:lpstr>
      <vt:lpstr>Slide 3</vt:lpstr>
      <vt:lpstr>पर्यावरण संबधित सामाजिक समस्या </vt:lpstr>
      <vt:lpstr>परिसंस्था </vt:lpstr>
      <vt:lpstr>जैवविविधता आणि रक्षण  </vt:lpstr>
      <vt:lpstr>पर्यावरण प्रदूषण </vt:lpstr>
      <vt:lpstr>सामाजिक समस्या आणि पर्यावरण </vt:lpstr>
      <vt:lpstr>लोकसंख्या आणि पर्यावरण </vt:lpstr>
      <vt:lpstr>क्षेत्रीय अभ्यास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NAAC</dc:creator>
  <cp:lastModifiedBy>Admin</cp:lastModifiedBy>
  <cp:revision>44</cp:revision>
  <dcterms:created xsi:type="dcterms:W3CDTF">2019-02-02T06:05:23Z</dcterms:created>
  <dcterms:modified xsi:type="dcterms:W3CDTF">2014-03-20T02:47:13Z</dcterms:modified>
</cp:coreProperties>
</file>