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6C0BE-A351-454E-8A54-0B4A5D07FC23}" type="datetimeFigureOut">
              <a:rPr lang="en-IN" smtClean="0"/>
              <a:t>09-11-2022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6B25E-BCEE-458F-85F3-E8F40D4E5D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7615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6B25E-BCEE-458F-85F3-E8F40D4E5DEE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3413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69B3590-91C7-42C9-AD99-0B88C200E10F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AE82B-82F8-4BC0-91EA-8CCE2A8CCA28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1922-7CF4-4CC2-A8D0-B0C73A0BAF4F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D938-E9EF-4A4C-AE1C-D522D623E41C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2FBB-2489-4FAF-BE1F-E317AF0BBD7E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B39F-C3EB-4906-9F52-A88749A33583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25C-5B18-4903-A021-AE5A17607DFB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9164F32-45C2-4F6F-AFFB-ECD4051660C6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5974048-5286-407E-B32C-119E87674474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D6D8-B939-4A0F-8AC3-E721465FD2B5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1EDB-9EA3-4F2F-AC90-49E6BC9F6D25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F1637-3CA8-44B5-9CC4-11B9845BA183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CF9A-9DE6-4F25-BC18-015A5D18C8E6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E59E-2CB3-4711-82DC-71E9979BBDA1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EE5-C720-4E39-BF44-63FE4C79049D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57C67-518B-4CD5-B980-A8817175B4E3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9E2A-860D-4B35-9E35-65ED421DD257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3691DF6-2E93-40AF-977F-9674EFED2425}" type="datetime1">
              <a:rPr lang="en-US" smtClean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1650464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50"/>
              </a:spcAft>
            </a:pPr>
            <a:r>
              <a:rPr lang="en-IN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Mangal"/>
              </a:rPr>
              <a:t>Leasing</a:t>
            </a:r>
            <a:r>
              <a:rPr lang="en-IN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/>
              </a:rPr>
              <a:t/>
            </a:r>
            <a:br>
              <a:rPr lang="en-IN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/>
              </a:rPr>
            </a:br>
            <a:endParaRPr lang="en-IN" sz="40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N" dirty="0" smtClean="0"/>
              <a:t>By </a:t>
            </a:r>
            <a:r>
              <a:rPr lang="en-IN" dirty="0" smtClean="0"/>
              <a:t>MR. Kiran</a:t>
            </a:r>
            <a:r>
              <a:rPr lang="en-IN" dirty="0" smtClean="0"/>
              <a:t> Dilip Patil</a:t>
            </a:r>
          </a:p>
          <a:p>
            <a:r>
              <a:rPr lang="en-IN" dirty="0" smtClean="0"/>
              <a:t>Assistant Professor,</a:t>
            </a:r>
          </a:p>
          <a:p>
            <a:r>
              <a:rPr lang="en-IN" dirty="0" smtClean="0"/>
              <a:t> Kisan college, Parola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592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N" sz="5400" b="1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 algn="ctr">
              <a:buNone/>
            </a:pPr>
            <a:r>
              <a:rPr lang="en-IN" sz="5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Thank You!!!</a:t>
            </a:r>
            <a:endParaRPr lang="en-IN" sz="54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401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763930"/>
            <a:ext cx="8761413" cy="601884"/>
          </a:xfrm>
        </p:spPr>
        <p:txBody>
          <a:bodyPr/>
          <a:lstStyle/>
          <a:p>
            <a:r>
              <a:rPr lang="en-IN" sz="4000" b="1" dirty="0">
                <a:solidFill>
                  <a:srgbClr val="B31166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Mangal"/>
              </a:rPr>
              <a:t>Leasing</a:t>
            </a:r>
            <a:r>
              <a:rPr lang="en-IN" sz="5400" dirty="0">
                <a:solidFill>
                  <a:srgbClr val="B31166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/>
              </a:rPr>
              <a:t/>
            </a:r>
            <a:br>
              <a:rPr lang="en-IN" sz="5400" dirty="0">
                <a:solidFill>
                  <a:srgbClr val="B31166">
                    <a:lumMod val="60000"/>
                    <a:lumOff val="4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Contract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2 Parties involved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Lessor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Lessee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213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IMP Steps in Leasing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 Contract</a:t>
            </a:r>
          </a:p>
          <a:p>
            <a:r>
              <a:rPr lang="en-IN" dirty="0" smtClean="0"/>
              <a:t>Assets</a:t>
            </a:r>
          </a:p>
          <a:p>
            <a:r>
              <a:rPr lang="en-IN" dirty="0" smtClean="0"/>
              <a:t>Lease Period</a:t>
            </a:r>
          </a:p>
          <a:p>
            <a:r>
              <a:rPr lang="en-IN" dirty="0" smtClean="0"/>
              <a:t>Rental</a:t>
            </a:r>
          </a:p>
          <a:p>
            <a:r>
              <a:rPr lang="en-IN" dirty="0" smtClean="0"/>
              <a:t>Maintenance</a:t>
            </a:r>
          </a:p>
          <a:p>
            <a:r>
              <a:rPr lang="en-IN" dirty="0" smtClean="0"/>
              <a:t>Renewal / Cancellation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282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Advantages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b="1" u="sng" dirty="0" smtClean="0"/>
              <a:t>To Lessee:</a:t>
            </a:r>
          </a:p>
          <a:p>
            <a:r>
              <a:rPr lang="en-IN" dirty="0" smtClean="0"/>
              <a:t>Saving burden of Cash Payment</a:t>
            </a:r>
          </a:p>
          <a:p>
            <a:r>
              <a:rPr lang="en-IN" dirty="0" smtClean="0"/>
              <a:t>Funds for other activities</a:t>
            </a:r>
          </a:p>
          <a:p>
            <a:r>
              <a:rPr lang="en-IN" dirty="0" smtClean="0"/>
              <a:t>Expansion without investment</a:t>
            </a:r>
          </a:p>
          <a:p>
            <a:r>
              <a:rPr lang="en-IN" dirty="0" smtClean="0"/>
              <a:t>Definite period of use</a:t>
            </a:r>
          </a:p>
          <a:p>
            <a:r>
              <a:rPr lang="en-IN" dirty="0" smtClean="0"/>
              <a:t>Cost saving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596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B31166"/>
              </a:buClr>
            </a:pPr>
            <a:r>
              <a:rPr lang="en-IN" dirty="0">
                <a:solidFill>
                  <a:prstClr val="black">
                    <a:lumMod val="75000"/>
                    <a:lumOff val="25000"/>
                  </a:prstClr>
                </a:solidFill>
              </a:rPr>
              <a:t>Off balance sheet Finance</a:t>
            </a:r>
          </a:p>
          <a:p>
            <a:pPr lvl="0">
              <a:buClr>
                <a:srgbClr val="B31166"/>
              </a:buClr>
            </a:pPr>
            <a:r>
              <a:rPr lang="en-IN" dirty="0">
                <a:solidFill>
                  <a:prstClr val="black">
                    <a:lumMod val="75000"/>
                    <a:lumOff val="25000"/>
                  </a:prstClr>
                </a:solidFill>
              </a:rPr>
              <a:t>Tax </a:t>
            </a:r>
            <a:r>
              <a:rPr lang="en-I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benefits</a:t>
            </a:r>
          </a:p>
          <a:p>
            <a:pPr lvl="0">
              <a:buClr>
                <a:srgbClr val="B31166"/>
              </a:buClr>
            </a:pPr>
            <a:r>
              <a:rPr lang="en-I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Transfer Risk of Assets</a:t>
            </a:r>
          </a:p>
          <a:p>
            <a:pPr lvl="0">
              <a:buClr>
                <a:srgbClr val="B31166"/>
              </a:buClr>
            </a:pPr>
            <a:r>
              <a:rPr lang="en-I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Less formalities</a:t>
            </a:r>
          </a:p>
          <a:p>
            <a:pPr lvl="0">
              <a:buClr>
                <a:srgbClr val="B31166"/>
              </a:buClr>
            </a:pPr>
            <a:r>
              <a:rPr lang="en-IN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Flexibility</a:t>
            </a:r>
            <a:endParaRPr lang="en-IN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61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Clr>
                <a:srgbClr val="B31166"/>
              </a:buClr>
              <a:buNone/>
            </a:pPr>
            <a:r>
              <a:rPr lang="en-IN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</a:t>
            </a:r>
            <a:r>
              <a:rPr lang="en-IN" b="1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Lessor:</a:t>
            </a:r>
          </a:p>
          <a:p>
            <a:pPr>
              <a:buClr>
                <a:srgbClr val="B31166"/>
              </a:buClr>
            </a:pPr>
            <a:r>
              <a:rPr lang="en-IN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Higher Profit</a:t>
            </a:r>
          </a:p>
          <a:p>
            <a:pPr>
              <a:buClr>
                <a:srgbClr val="B31166"/>
              </a:buClr>
            </a:pPr>
            <a:r>
              <a:rPr lang="en-IN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Tax Benefits</a:t>
            </a:r>
          </a:p>
          <a:p>
            <a:pPr>
              <a:buClr>
                <a:srgbClr val="B31166"/>
              </a:buClr>
            </a:pPr>
            <a:r>
              <a:rPr lang="en-IN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Quick Return</a:t>
            </a:r>
          </a:p>
          <a:p>
            <a:pPr>
              <a:buClr>
                <a:srgbClr val="B31166"/>
              </a:buClr>
            </a:pPr>
            <a:r>
              <a:rPr lang="en-IN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Security</a:t>
            </a:r>
          </a:p>
          <a:p>
            <a:pPr>
              <a:buClr>
                <a:srgbClr val="B31166"/>
              </a:buClr>
            </a:pPr>
            <a:r>
              <a:rPr lang="en-IN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Maintenance</a:t>
            </a:r>
            <a:endParaRPr lang="en-IN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806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Types: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b="1" dirty="0" smtClean="0"/>
              <a:t>Finance Lease:</a:t>
            </a:r>
          </a:p>
          <a:p>
            <a:r>
              <a:rPr lang="en-IN" dirty="0" smtClean="0"/>
              <a:t>Transfer ownership at the end</a:t>
            </a:r>
          </a:p>
          <a:p>
            <a:r>
              <a:rPr lang="en-IN" dirty="0" smtClean="0"/>
              <a:t>Option to purchase at less than fair value</a:t>
            </a:r>
          </a:p>
          <a:p>
            <a:r>
              <a:rPr lang="en-IN" dirty="0" smtClean="0"/>
              <a:t>Term</a:t>
            </a:r>
          </a:p>
          <a:p>
            <a:r>
              <a:rPr lang="en-IN" dirty="0" smtClean="0"/>
              <a:t>Only lessee can use</a:t>
            </a:r>
          </a:p>
          <a:p>
            <a:r>
              <a:rPr lang="en-IN" dirty="0" smtClean="0"/>
              <a:t>Longer period</a:t>
            </a:r>
          </a:p>
          <a:p>
            <a:r>
              <a:rPr lang="en-IN" dirty="0" smtClean="0"/>
              <a:t>Responsibilities toward lessee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45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b="1" u="sng" dirty="0" smtClean="0"/>
              <a:t>Operating Lease:</a:t>
            </a:r>
          </a:p>
          <a:p>
            <a:r>
              <a:rPr lang="en-IN" dirty="0" smtClean="0"/>
              <a:t>Hiring arrangement</a:t>
            </a:r>
          </a:p>
          <a:p>
            <a:r>
              <a:rPr lang="en-IN" dirty="0" smtClean="0"/>
              <a:t>Short period</a:t>
            </a:r>
          </a:p>
          <a:p>
            <a:r>
              <a:rPr lang="en-IN" dirty="0" smtClean="0"/>
              <a:t>For general assets</a:t>
            </a:r>
          </a:p>
          <a:p>
            <a:r>
              <a:rPr lang="en-IN" dirty="0" smtClean="0"/>
              <a:t>Only assets transfer</a:t>
            </a:r>
          </a:p>
          <a:p>
            <a:r>
              <a:rPr lang="en-IN" dirty="0" smtClean="0"/>
              <a:t>No option to purchase</a:t>
            </a:r>
          </a:p>
          <a:p>
            <a:r>
              <a:rPr lang="en-IN" dirty="0" smtClean="0"/>
              <a:t>Cancellable agreement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15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Accounting</a:t>
            </a:r>
            <a:endParaRPr lang="en-IN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881392"/>
              </p:ext>
            </p:extLst>
          </p:nvPr>
        </p:nvGraphicFramePr>
        <p:xfrm>
          <a:off x="1155700" y="2603500"/>
          <a:ext cx="8824914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2457"/>
                <a:gridCol w="4412457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B31166"/>
                        </a:buClr>
                        <a:buSzPct val="80000"/>
                        <a:buFont typeface="Wingdings 3" charset="2"/>
                        <a:buNone/>
                        <a:tabLst/>
                        <a:defRPr/>
                      </a:pPr>
                      <a:r>
                        <a:rPr kumimoji="0" lang="en-I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</a:rPr>
                        <a:t>Finance Lease: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Operating Lease:</a:t>
                      </a:r>
                    </a:p>
                    <a:p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Asset and Liabilities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Expenses for lessee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Provides Depreciation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Income for Lessor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Investment for lessor and income shown in P &amp; L A/c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5740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72</TotalTime>
  <Words>172</Words>
  <Application>Microsoft Office PowerPoint</Application>
  <PresentationFormat>Widescreen</PresentationFormat>
  <Paragraphs>70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Gothic</vt:lpstr>
      <vt:lpstr>Mangal</vt:lpstr>
      <vt:lpstr>Times New Roman</vt:lpstr>
      <vt:lpstr>Wingdings</vt:lpstr>
      <vt:lpstr>Wingdings 3</vt:lpstr>
      <vt:lpstr>Ion Boardroom</vt:lpstr>
      <vt:lpstr>Leasing </vt:lpstr>
      <vt:lpstr>Leasing </vt:lpstr>
      <vt:lpstr>IMP Steps in Leasing</vt:lpstr>
      <vt:lpstr>Advantages</vt:lpstr>
      <vt:lpstr>PowerPoint Presentation</vt:lpstr>
      <vt:lpstr>PowerPoint Presentation</vt:lpstr>
      <vt:lpstr>Types:</vt:lpstr>
      <vt:lpstr>PowerPoint Presentation</vt:lpstr>
      <vt:lpstr>Accounting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– Swapnil Sandip Patil  Roll No. – 34 class – 7  Sub - Biology</dc:title>
  <dc:creator>kd</dc:creator>
  <cp:lastModifiedBy>kd</cp:lastModifiedBy>
  <cp:revision>11</cp:revision>
  <dcterms:created xsi:type="dcterms:W3CDTF">2022-09-14T15:07:13Z</dcterms:created>
  <dcterms:modified xsi:type="dcterms:W3CDTF">2022-11-09T00:35:53Z</dcterms:modified>
</cp:coreProperties>
</file>