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14"/>
  </p:notesMasterIdLst>
  <p:sldIdLst>
    <p:sldId id="290" r:id="rId2"/>
    <p:sldId id="292" r:id="rId3"/>
    <p:sldId id="297" r:id="rId4"/>
    <p:sldId id="259" r:id="rId5"/>
    <p:sldId id="279" r:id="rId6"/>
    <p:sldId id="281" r:id="rId7"/>
    <p:sldId id="285" r:id="rId8"/>
    <p:sldId id="295" r:id="rId9"/>
    <p:sldId id="298" r:id="rId10"/>
    <p:sldId id="300" r:id="rId11"/>
    <p:sldId id="299" r:id="rId12"/>
    <p:sldId id="28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0F34EB4-D64D-4CAE-9078-93B156194631}">
          <p14:sldIdLst>
            <p14:sldId id="290"/>
            <p14:sldId id="292"/>
            <p14:sldId id="297"/>
          </p14:sldIdLst>
        </p14:section>
        <p14:section name="Untitled Section" id="{AE843B66-96AB-479E-9DF6-093E33339D4D}">
          <p14:sldIdLst>
            <p14:sldId id="259"/>
            <p14:sldId id="279"/>
            <p14:sldId id="281"/>
            <p14:sldId id="285"/>
            <p14:sldId id="295"/>
            <p14:sldId id="298"/>
            <p14:sldId id="300"/>
            <p14:sldId id="299"/>
            <p14:sldId id="28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5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E5FDD-18EC-4367-9B33-4F7DBD0EB44A}" type="datetimeFigureOut">
              <a:rPr lang="en-IN" smtClean="0"/>
              <a:t>08-08-2020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EFE4C7-756E-479F-A886-6C4945A0E6D8}" type="slidenum">
              <a:rPr lang="en-IN" smtClean="0"/>
              <a:t>‹#›</a:t>
            </a:fld>
            <a:endParaRPr lang="en-IN"/>
          </a:p>
        </p:txBody>
      </p:sp>
    </p:spTree>
    <p:extLst>
      <p:ext uri="{BB962C8B-B14F-4D97-AF65-F5344CB8AC3E}">
        <p14:creationId xmlns:p14="http://schemas.microsoft.com/office/powerpoint/2010/main" val="3456101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1EFE4C7-756E-479F-A886-6C4945A0E6D8}" type="slidenum">
              <a:rPr lang="en-IN" smtClean="0"/>
              <a:t>5</a:t>
            </a:fld>
            <a:endParaRPr lang="en-IN"/>
          </a:p>
        </p:txBody>
      </p:sp>
    </p:spTree>
    <p:extLst>
      <p:ext uri="{BB962C8B-B14F-4D97-AF65-F5344CB8AC3E}">
        <p14:creationId xmlns:p14="http://schemas.microsoft.com/office/powerpoint/2010/main" val="3641676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5D57AC6D-955B-45CC-A4C6-F665EABC6F3D}" type="datetime1">
              <a:rPr lang="en-US" smtClean="0"/>
              <a:t>8/8/2020</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51F1AE91-EF50-4386-BFE5-1528FBC3B23B}" type="slidenum">
              <a:rPr lang="en-US" smtClean="0"/>
              <a:pPr/>
              <a:t>‹#›</a:t>
            </a:fld>
            <a:endParaRPr lang="en-US"/>
          </a:p>
        </p:txBody>
      </p:sp>
    </p:spTree>
    <p:extLst>
      <p:ext uri="{BB962C8B-B14F-4D97-AF65-F5344CB8AC3E}">
        <p14:creationId xmlns:p14="http://schemas.microsoft.com/office/powerpoint/2010/main" val="287133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21C4D0-C7CB-4BA7-88FA-1A08344BD609}" type="datetime1">
              <a:rPr lang="en-US" smtClean="0"/>
              <a:t>8/8/2020</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60036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FC64DF-E9DC-4236-A465-C037CFB9F33F}"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112178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378C2D-60A0-42FC-940A-3BBFAFA0DEAC}"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342578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9C0F51-1BAC-45F3-B1DB-93D9F4440084}"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138097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95730B6-5A4E-451C-A290-47C93B150721}" type="datetime1">
              <a:rPr lang="en-US" smtClean="0"/>
              <a:t>8/8/2020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11729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A71B7AF-2B0D-46F6-94AA-97E3586CAAD9}" type="datetime1">
              <a:rPr lang="en-US" smtClean="0"/>
              <a:t>8/8/2020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99903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5CBEFA-AC02-404D-9E78-9B045DC1504F}"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950768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1F63EC-A700-410C-893D-04FACF261B9F}"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24788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740584-5C9A-435C-A954-0035DC28863D}"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80935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33BDC1-E5C9-403E-878D-E6CDF758B295}" type="datetime1">
              <a:rPr lang="en-US" smtClean="0"/>
              <a:t>8/8/2020</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78373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D6C202-36C2-44E6-AAB0-8EEB51D740EE}" type="datetime1">
              <a:rPr lang="en-US" smtClean="0"/>
              <a:t>8/8/2020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811029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6DCBE0-2258-4736-B79B-066DA52E2CEE}" type="datetime1">
              <a:rPr lang="en-US" smtClean="0"/>
              <a:t>8/8/2020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3414357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CAC5A7-BF49-4CBA-8852-4517FE06A2FE}" type="datetime1">
              <a:rPr lang="en-US" smtClean="0"/>
              <a:t>8/8/2020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2363448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8EE94-73B6-4A16-B039-C5845BDCAA41}" type="datetime1">
              <a:rPr lang="en-US" smtClean="0"/>
              <a:t>8/8/2020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4172728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5D940D-5089-4B69-94F9-8E2DA02E0203}" type="datetime1">
              <a:rPr lang="en-US" smtClean="0"/>
              <a:t>8/8/2020</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34452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8C2ABE-CF07-4E7C-857C-74506A7C7037}" type="datetime1">
              <a:rPr lang="en-US" smtClean="0"/>
              <a:t>8/8/2020</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1F1AE91-EF50-4386-BFE5-1528FBC3B23B}" type="slidenum">
              <a:rPr lang="en-US" smtClean="0"/>
              <a:pPr/>
              <a:t>‹#›</a:t>
            </a:fld>
            <a:endParaRPr lang="en-US"/>
          </a:p>
        </p:txBody>
      </p:sp>
    </p:spTree>
    <p:extLst>
      <p:ext uri="{BB962C8B-B14F-4D97-AF65-F5344CB8AC3E}">
        <p14:creationId xmlns:p14="http://schemas.microsoft.com/office/powerpoint/2010/main" val="1737797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E23926D1-3930-4A17-B8EE-C9AB301314BA}" type="datetime1">
              <a:rPr lang="en-US" smtClean="0"/>
              <a:t>8/8/2020</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51F1AE91-EF50-4386-BFE5-1528FBC3B23B}" type="slidenum">
              <a:rPr lang="en-US" smtClean="0"/>
              <a:pPr/>
              <a:t>‹#›</a:t>
            </a:fld>
            <a:endParaRPr lang="en-US"/>
          </a:p>
        </p:txBody>
      </p:sp>
    </p:spTree>
    <p:extLst>
      <p:ext uri="{BB962C8B-B14F-4D97-AF65-F5344CB8AC3E}">
        <p14:creationId xmlns:p14="http://schemas.microsoft.com/office/powerpoint/2010/main" val="186636923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811199"/>
            <a:ext cx="8761413" cy="869433"/>
          </a:xfrm>
        </p:spPr>
        <p:txBody>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Banking </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5" y="2603499"/>
            <a:ext cx="8761412" cy="3851891"/>
          </a:xfrm>
        </p:spPr>
        <p:txBody>
          <a:bodyPr>
            <a:normAutofit fontScale="25000" lnSpcReduction="20000"/>
          </a:bodyPr>
          <a:lstStyle/>
          <a:p>
            <a:pPr marL="0" indent="0" algn="ctr">
              <a:buNone/>
            </a:pPr>
            <a:r>
              <a:rPr lang="en-IN" sz="9600" b="1" dirty="0" smtClean="0">
                <a:solidFill>
                  <a:schemeClr val="bg1"/>
                </a:solidFill>
                <a:latin typeface="Times New Roman" panose="02020603050405020304" pitchFamily="18" charset="0"/>
                <a:cs typeface="Times New Roman" panose="02020603050405020304" pitchFamily="18" charset="0"/>
              </a:rPr>
              <a:t>W</a:t>
            </a:r>
          </a:p>
          <a:p>
            <a:pPr marL="0" indent="0" algn="ctr">
              <a:buNone/>
            </a:pPr>
            <a:r>
              <a:rPr lang="en-IN" sz="9600" b="1" dirty="0" smtClean="0">
                <a:solidFill>
                  <a:schemeClr val="bg1"/>
                </a:solidFill>
                <a:latin typeface="Times New Roman" panose="02020603050405020304" pitchFamily="18" charset="0"/>
                <a:cs typeface="Times New Roman" panose="02020603050405020304" pitchFamily="18" charset="0"/>
              </a:rPr>
              <a:t>W</a:t>
            </a:r>
          </a:p>
          <a:p>
            <a:pPr marL="0" indent="0" algn="ctr">
              <a:buNone/>
            </a:pPr>
            <a:r>
              <a:rPr lang="en-IN" sz="9600" b="1" dirty="0">
                <a:solidFill>
                  <a:schemeClr val="bg1"/>
                </a:solidFill>
                <a:latin typeface="Times New Roman" panose="02020603050405020304" pitchFamily="18" charset="0"/>
                <a:cs typeface="Times New Roman" panose="02020603050405020304" pitchFamily="18" charset="0"/>
              </a:rPr>
              <a:t>w</a:t>
            </a:r>
            <a:r>
              <a:rPr lang="en-IN" sz="9600" b="1" dirty="0" smtClean="0">
                <a:solidFill>
                  <a:schemeClr val="bg1"/>
                </a:solidFill>
                <a:latin typeface="Times New Roman" panose="02020603050405020304" pitchFamily="18" charset="0"/>
                <a:cs typeface="Times New Roman" panose="02020603050405020304" pitchFamily="18" charset="0"/>
              </a:rPr>
              <a:t>:</a:t>
            </a:r>
          </a:p>
          <a:p>
            <a:pPr marL="0" indent="0" algn="ctr">
              <a:buNone/>
            </a:pPr>
            <a:endParaRPr lang="en-IN" sz="3500" b="1" dirty="0" smtClean="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lgn="ctr">
              <a:buNone/>
            </a:pPr>
            <a:r>
              <a:rPr lang="en-IN" sz="12800" b="1" dirty="0" smtClean="0">
                <a:solidFill>
                  <a:schemeClr val="tx1">
                    <a:lumMod val="85000"/>
                    <a:lumOff val="15000"/>
                  </a:schemeClr>
                </a:solidFill>
                <a:latin typeface="Times New Roman" panose="02020603050405020304" pitchFamily="18" charset="0"/>
                <a:cs typeface="Times New Roman" panose="02020603050405020304" pitchFamily="18" charset="0"/>
              </a:rPr>
              <a:t>WELL-COME </a:t>
            </a:r>
          </a:p>
          <a:p>
            <a:pPr marL="0" indent="0" algn="ctr">
              <a:buNone/>
            </a:pPr>
            <a:r>
              <a:rPr lang="en-IN" sz="12800" b="1" dirty="0" smtClean="0">
                <a:solidFill>
                  <a:schemeClr val="tx1">
                    <a:lumMod val="85000"/>
                    <a:lumOff val="15000"/>
                  </a:schemeClr>
                </a:solidFill>
                <a:latin typeface="Times New Roman" panose="02020603050405020304" pitchFamily="18" charset="0"/>
                <a:cs typeface="Times New Roman" panose="02020603050405020304" pitchFamily="18" charset="0"/>
              </a:rPr>
              <a:t>To The </a:t>
            </a:r>
            <a:endParaRPr lang="en-IN" sz="128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lgn="ctr">
              <a:buNone/>
            </a:pPr>
            <a:r>
              <a:rPr lang="en-IN" sz="12800" b="1" dirty="0" smtClean="0">
                <a:solidFill>
                  <a:schemeClr val="tx1">
                    <a:lumMod val="85000"/>
                    <a:lumOff val="15000"/>
                  </a:schemeClr>
                </a:solidFill>
                <a:latin typeface="Times New Roman" panose="02020603050405020304" pitchFamily="18" charset="0"/>
                <a:cs typeface="Times New Roman" panose="02020603050405020304" pitchFamily="18" charset="0"/>
              </a:rPr>
              <a:t>Faculty of Commerce </a:t>
            </a:r>
            <a:r>
              <a:rPr lang="en-IN" sz="12800" b="1" smtClean="0">
                <a:solidFill>
                  <a:schemeClr val="tx1">
                    <a:lumMod val="85000"/>
                    <a:lumOff val="15000"/>
                  </a:schemeClr>
                </a:solidFill>
                <a:latin typeface="Times New Roman" panose="02020603050405020304" pitchFamily="18" charset="0"/>
                <a:cs typeface="Times New Roman" panose="02020603050405020304" pitchFamily="18" charset="0"/>
              </a:rPr>
              <a:t>&amp; Management</a:t>
            </a:r>
            <a:endParaRPr lang="en-IN" sz="128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lgn="ctr">
              <a:buNone/>
            </a:pPr>
            <a:r>
              <a:rPr lang="en-IN" sz="12800" b="1" dirty="0" smtClean="0">
                <a:solidFill>
                  <a:schemeClr val="tx1">
                    <a:lumMod val="85000"/>
                    <a:lumOff val="15000"/>
                  </a:schemeClr>
                </a:solidFill>
                <a:latin typeface="Times New Roman" panose="02020603050405020304" pitchFamily="18" charset="0"/>
                <a:cs typeface="Times New Roman" panose="02020603050405020304" pitchFamily="18" charset="0"/>
              </a:rPr>
              <a:t>2020-21</a:t>
            </a:r>
          </a:p>
          <a:p>
            <a:pPr marL="0" indent="0" algn="ctr">
              <a:buNone/>
            </a:pPr>
            <a:endParaRPr lang="en-IN" sz="35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lgn="ctr">
              <a:buNone/>
            </a:pPr>
            <a:endParaRPr lang="en-IN" sz="35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buNone/>
            </a:pPr>
            <a:endParaRPr lang="en-IN" sz="2400" b="1" dirty="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buNone/>
            </a:pPr>
            <a:r>
              <a:rPr lang="en-IN" sz="3200" b="1" dirty="0" smtClean="0">
                <a:latin typeface="Times New Roman" panose="02020603050405020304" pitchFamily="18" charset="0"/>
                <a:cs typeface="Times New Roman" panose="02020603050405020304" pitchFamily="18" charset="0"/>
              </a:rPr>
              <a:t> </a:t>
            </a:r>
            <a:endParaRPr lang="en-IN" sz="3200" b="1" dirty="0">
              <a:latin typeface="Times New Roman" panose="02020603050405020304" pitchFamily="18" charset="0"/>
              <a:cs typeface="Times New Roman" panose="02020603050405020304" pitchFamily="18" charset="0"/>
            </a:endParaRPr>
          </a:p>
        </p:txBody>
      </p:sp>
      <p:sp>
        <p:nvSpPr>
          <p:cNvPr id="5" name="Rectangle 4"/>
          <p:cNvSpPr/>
          <p:nvPr/>
        </p:nvSpPr>
        <p:spPr>
          <a:xfrm>
            <a:off x="5368119" y="4989226"/>
            <a:ext cx="6096000" cy="369332"/>
          </a:xfrm>
          <a:prstGeom prst="rect">
            <a:avLst/>
          </a:prstGeom>
        </p:spPr>
        <p:txBody>
          <a:bodyPr>
            <a:spAutoFit/>
          </a:bodyPr>
          <a:lstStyle/>
          <a:p>
            <a:r>
              <a:rPr lang="en-US" dirty="0" smtClean="0"/>
              <a:t>.</a:t>
            </a:r>
            <a:endParaRPr lang="en-IN" dirty="0"/>
          </a:p>
        </p:txBody>
      </p:sp>
      <p:sp>
        <p:nvSpPr>
          <p:cNvPr id="6" name="Slide Number Placeholder 5"/>
          <p:cNvSpPr>
            <a:spLocks noGrp="1"/>
          </p:cNvSpPr>
          <p:nvPr>
            <p:ph type="sldNum" sz="quarter" idx="12"/>
          </p:nvPr>
        </p:nvSpPr>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7057" y="474551"/>
            <a:ext cx="5609062" cy="2551770"/>
          </a:xfrm>
          <a:prstGeom prst="rect">
            <a:avLst/>
          </a:prstGeom>
        </p:spPr>
      </p:pic>
    </p:spTree>
    <p:extLst>
      <p:ext uri="{BB962C8B-B14F-4D97-AF65-F5344CB8AC3E}">
        <p14:creationId xmlns:p14="http://schemas.microsoft.com/office/powerpoint/2010/main" val="660233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smtClean="0"/>
              <a:t>Operating Lease</a:t>
            </a:r>
            <a:endParaRPr lang="en-IN" sz="2800" b="1" dirty="0"/>
          </a:p>
        </p:txBody>
      </p:sp>
      <p:sp>
        <p:nvSpPr>
          <p:cNvPr id="3" name="Content Placeholder 2"/>
          <p:cNvSpPr>
            <a:spLocks noGrp="1"/>
          </p:cNvSpPr>
          <p:nvPr>
            <p:ph idx="1"/>
          </p:nvPr>
        </p:nvSpPr>
        <p:spPr/>
        <p:txBody>
          <a:bodyPr/>
          <a:lstStyle/>
          <a:p>
            <a:r>
              <a:rPr lang="en-IN" dirty="0"/>
              <a:t>S</a:t>
            </a:r>
            <a:r>
              <a:rPr lang="en-IN" dirty="0" smtClean="0"/>
              <a:t>hort </a:t>
            </a:r>
            <a:r>
              <a:rPr lang="en-IN" dirty="0"/>
              <a:t>term</a:t>
            </a:r>
          </a:p>
          <a:p>
            <a:r>
              <a:rPr lang="en-IN" dirty="0" smtClean="0"/>
              <a:t>Cancellable at short notice </a:t>
            </a:r>
            <a:endParaRPr lang="en-IN" dirty="0"/>
          </a:p>
          <a:p>
            <a:r>
              <a:rPr lang="en-IN" dirty="0"/>
              <a:t>Cost </a:t>
            </a:r>
            <a:r>
              <a:rPr lang="en-IN" dirty="0" smtClean="0"/>
              <a:t>may not </a:t>
            </a:r>
            <a:r>
              <a:rPr lang="en-IN" dirty="0"/>
              <a:t>be </a:t>
            </a:r>
            <a:r>
              <a:rPr lang="en-IN" dirty="0" smtClean="0"/>
              <a:t>amortized</a:t>
            </a:r>
          </a:p>
          <a:p>
            <a:r>
              <a:rPr lang="en-IN" dirty="0" smtClean="0">
                <a:latin typeface="Times New Roman" panose="02020603050405020304" pitchFamily="18" charset="0"/>
                <a:cs typeface="Times New Roman" panose="02020603050405020304" pitchFamily="18" charset="0"/>
              </a:rPr>
              <a:t>Risk of the obsolescence </a:t>
            </a:r>
            <a:r>
              <a:rPr lang="en-IN" dirty="0">
                <a:latin typeface="Times New Roman" panose="02020603050405020304" pitchFamily="18" charset="0"/>
                <a:cs typeface="Times New Roman" panose="02020603050405020304" pitchFamily="18" charset="0"/>
              </a:rPr>
              <a:t>on the </a:t>
            </a:r>
            <a:r>
              <a:rPr lang="en-IN" dirty="0" smtClean="0">
                <a:latin typeface="Times New Roman" panose="02020603050405020304" pitchFamily="18" charset="0"/>
                <a:cs typeface="Times New Roman" panose="02020603050405020304" pitchFamily="18" charset="0"/>
              </a:rPr>
              <a:t>lessor</a:t>
            </a:r>
          </a:p>
          <a:p>
            <a:r>
              <a:rPr lang="en-IN" dirty="0" smtClean="0">
                <a:latin typeface="Times New Roman" panose="02020603050405020304" pitchFamily="18" charset="0"/>
                <a:cs typeface="Times New Roman" panose="02020603050405020304" pitchFamily="18" charset="0"/>
              </a:rPr>
              <a:t>Higher Rentals</a:t>
            </a:r>
            <a:endParaRPr lang="en-IN" dirty="0" smtClean="0"/>
          </a:p>
          <a:p>
            <a:pPr marL="0" indent="0" algn="r">
              <a:buNone/>
            </a:pPr>
            <a:endParaRPr lang="en-IN" dirty="0"/>
          </a:p>
        </p:txBody>
      </p:sp>
      <p:sp>
        <p:nvSpPr>
          <p:cNvPr id="4" name="Slide Number Placeholder 3"/>
          <p:cNvSpPr>
            <a:spLocks noGrp="1"/>
          </p:cNvSpPr>
          <p:nvPr>
            <p:ph type="sldNum" sz="quarter" idx="12"/>
          </p:nvPr>
        </p:nvSpPr>
        <p:spPr/>
        <p:txBody>
          <a:bodyPr/>
          <a:lstStyle/>
          <a:p>
            <a:fld id="{51F1AE91-EF50-4386-BFE5-1528FBC3B23B}" type="slidenum">
              <a:rPr lang="en-US" smtClean="0"/>
              <a:pPr/>
              <a:t>10</a:t>
            </a:fld>
            <a:endParaRPr lang="en-US"/>
          </a:p>
        </p:txBody>
      </p:sp>
    </p:spTree>
    <p:extLst>
      <p:ext uri="{BB962C8B-B14F-4D97-AF65-F5344CB8AC3E}">
        <p14:creationId xmlns:p14="http://schemas.microsoft.com/office/powerpoint/2010/main" val="4137002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AS 19 accounting for lease</a:t>
            </a:r>
            <a:endParaRPr lang="en-IN" dirty="0"/>
          </a:p>
        </p:txBody>
      </p:sp>
      <p:sp>
        <p:nvSpPr>
          <p:cNvPr id="3" name="Content Placeholder 2"/>
          <p:cNvSpPr>
            <a:spLocks noGrp="1"/>
          </p:cNvSpPr>
          <p:nvPr>
            <p:ph idx="1"/>
          </p:nvPr>
        </p:nvSpPr>
        <p:spPr/>
        <p:txBody>
          <a:bodyPr/>
          <a:lstStyle/>
          <a:p>
            <a:r>
              <a:rPr lang="en-IN" dirty="0" smtClean="0"/>
              <a:t>Need &amp; Objective:</a:t>
            </a:r>
          </a:p>
          <a:p>
            <a:r>
              <a:rPr lang="en-IN" dirty="0" smtClean="0"/>
              <a:t>Lease contact derives its accounting complexity as-</a:t>
            </a:r>
          </a:p>
          <a:p>
            <a:pPr marL="0" indent="0">
              <a:buNone/>
            </a:pPr>
            <a:r>
              <a:rPr lang="en-IN" dirty="0" smtClean="0"/>
              <a:t> For Tax Benefits</a:t>
            </a:r>
          </a:p>
          <a:p>
            <a:pPr marL="0" indent="0">
              <a:buNone/>
            </a:pPr>
            <a:r>
              <a:rPr lang="en-IN" dirty="0" smtClean="0"/>
              <a:t>For transfer ownership </a:t>
            </a:r>
          </a:p>
          <a:p>
            <a:pPr marL="0" indent="0">
              <a:buNone/>
            </a:pPr>
            <a:r>
              <a:rPr lang="en-IN" dirty="0" smtClean="0"/>
              <a:t>For transfer </a:t>
            </a:r>
            <a:r>
              <a:rPr lang="en-IN" smtClean="0"/>
              <a:t>the risk</a:t>
            </a:r>
            <a:endParaRPr lang="en-IN"/>
          </a:p>
        </p:txBody>
      </p:sp>
      <p:sp>
        <p:nvSpPr>
          <p:cNvPr id="4" name="Slide Number Placeholder 3"/>
          <p:cNvSpPr>
            <a:spLocks noGrp="1"/>
          </p:cNvSpPr>
          <p:nvPr>
            <p:ph type="sldNum" sz="quarter" idx="12"/>
          </p:nvPr>
        </p:nvSpPr>
        <p:spPr/>
        <p:txBody>
          <a:bodyPr/>
          <a:lstStyle/>
          <a:p>
            <a:fld id="{51F1AE91-EF50-4386-BFE5-1528FBC3B23B}" type="slidenum">
              <a:rPr lang="en-US" smtClean="0"/>
              <a:pPr/>
              <a:t>11</a:t>
            </a:fld>
            <a:endParaRPr lang="en-US"/>
          </a:p>
        </p:txBody>
      </p:sp>
    </p:spTree>
    <p:extLst>
      <p:ext uri="{BB962C8B-B14F-4D97-AF65-F5344CB8AC3E}">
        <p14:creationId xmlns:p14="http://schemas.microsoft.com/office/powerpoint/2010/main" val="1564062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8982" y="2805280"/>
            <a:ext cx="5704765" cy="1091821"/>
          </a:xfrm>
        </p:spPr>
        <p:txBody>
          <a:bodyPr>
            <a:normAutofit/>
          </a:bodyPr>
          <a:lstStyle/>
          <a:p>
            <a:pPr marL="0" indent="0" algn="ctr">
              <a:buNone/>
            </a:pPr>
            <a:r>
              <a:rPr lang="en-US" sz="5400" b="1" dirty="0" smtClean="0">
                <a:latin typeface="Times New Roman" panose="02020603050405020304" pitchFamily="18" charset="0"/>
                <a:cs typeface="Times New Roman" panose="02020603050405020304" pitchFamily="18" charset="0"/>
              </a:rPr>
              <a:t>Thank you !</a:t>
            </a:r>
          </a:p>
          <a:p>
            <a:pPr algn="ctr">
              <a:buFont typeface="Wingdings" pitchFamily="2" charset="2"/>
              <a:buChar char="v"/>
            </a:pPr>
            <a:endParaRPr lang="en-US" sz="2000" dirty="0"/>
          </a:p>
        </p:txBody>
      </p:sp>
      <p:sp>
        <p:nvSpPr>
          <p:cNvPr id="4" name="Title 1"/>
          <p:cNvSpPr txBox="1">
            <a:spLocks noGrp="1"/>
          </p:cNvSpPr>
          <p:nvPr>
            <p:ph type="title"/>
          </p:nvPr>
        </p:nvSpPr>
        <p:spPr bwMode="gray">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dirty="0"/>
          </a:p>
        </p:txBody>
      </p:sp>
      <p:sp>
        <p:nvSpPr>
          <p:cNvPr id="2" name="Rectangle 1"/>
          <p:cNvSpPr/>
          <p:nvPr/>
        </p:nvSpPr>
        <p:spPr>
          <a:xfrm>
            <a:off x="10549027" y="568867"/>
            <a:ext cx="441146" cy="369332"/>
          </a:xfrm>
          <a:prstGeom prst="rect">
            <a:avLst/>
          </a:prstGeom>
        </p:spPr>
        <p:txBody>
          <a:bodyPr wrap="none">
            <a:spAutoFit/>
          </a:bodyPr>
          <a:lstStyle/>
          <a:p>
            <a:r>
              <a:rPr lang="en-IN" dirty="0" smtClean="0"/>
              <a:t>21</a:t>
            </a:r>
            <a:endParaRPr lang="en-IN" dirty="0"/>
          </a:p>
        </p:txBody>
      </p:sp>
      <p:sp>
        <p:nvSpPr>
          <p:cNvPr id="5" name="Slide Number Placeholder 4"/>
          <p:cNvSpPr>
            <a:spLocks noGrp="1"/>
          </p:cNvSpPr>
          <p:nvPr>
            <p:ph type="sldNum" sz="quarter" idx="12"/>
          </p:nvPr>
        </p:nvSpPr>
        <p:spPr/>
        <p:txBody>
          <a:bodyPr/>
          <a:lstStyle/>
          <a:p>
            <a:fld id="{51F1AE91-EF50-4386-BFE5-1528FBC3B23B}" type="slidenum">
              <a:rPr lang="en-US" smtClean="0"/>
              <a:pPr/>
              <a:t>12</a:t>
            </a:fld>
            <a:endParaRPr lang="en-US"/>
          </a:p>
        </p:txBody>
      </p:sp>
      <p:pic>
        <p:nvPicPr>
          <p:cNvPr id="2050" name="Picture 2" descr="Four impact areas of COVID-19 on digitization of banks in In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982" y="3897101"/>
            <a:ext cx="5704765" cy="2922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022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Introduction of Banking</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5" y="2603500"/>
            <a:ext cx="8925747" cy="3416300"/>
          </a:xfrm>
        </p:spPr>
        <p:txBody>
          <a:bodyPr>
            <a:normAutofit/>
          </a:bodyPr>
          <a:lstStyle/>
          <a:p>
            <a:r>
              <a:rPr lang="en-IN" sz="2000" dirty="0">
                <a:latin typeface="Times New Roman" panose="02020603050405020304" pitchFamily="18" charset="0"/>
                <a:cs typeface="Times New Roman" panose="02020603050405020304" pitchFamily="18" charset="0"/>
              </a:rPr>
              <a:t>A bank is a financial institution licensed to receive deposits and make loans. Banks may also provide financial services such as wealth management, currency exchange, and safe deposit boxes. There are several different kinds of banks including retail banks, commercial or corporate banks, and investment banks.</a:t>
            </a:r>
          </a:p>
          <a:p>
            <a:pPr>
              <a:buFont typeface="Wingdings" pitchFamily="2" charset="2"/>
              <a:buChar char="v"/>
            </a:pPr>
            <a:endParaRPr lang="en-US" sz="20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1F1AE91-EF50-4386-BFE5-1528FBC3B23B}" type="slidenum">
              <a:rPr lang="en-US" smtClean="0"/>
              <a:pPr/>
              <a:t>2</a:t>
            </a:fld>
            <a:endParaRPr lang="en-US"/>
          </a:p>
        </p:txBody>
      </p:sp>
    </p:spTree>
    <p:extLst>
      <p:ext uri="{BB962C8B-B14F-4D97-AF65-F5344CB8AC3E}">
        <p14:creationId xmlns:p14="http://schemas.microsoft.com/office/powerpoint/2010/main" val="592617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Introduction To Lease Accounting</a:t>
            </a:r>
            <a:endParaRPr lang="en-IN" b="1" dirty="0">
              <a:latin typeface="Times New Roman" panose="02020603050405020304" pitchFamily="18" charset="0"/>
              <a:cs typeface="Times New Roman" panose="02020603050405020304" pitchFamily="18" charset="0"/>
            </a:endParaRPr>
          </a:p>
        </p:txBody>
      </p:sp>
      <p:sp>
        <p:nvSpPr>
          <p:cNvPr id="7" name="Slide Number Placeholder 6"/>
          <p:cNvSpPr>
            <a:spLocks noGrp="1"/>
          </p:cNvSpPr>
          <p:nvPr>
            <p:ph type="sldNum" sz="quarter" idx="12"/>
          </p:nvPr>
        </p:nvSpPr>
        <p:spPr/>
        <p:txBody>
          <a:bodyPr/>
          <a:lstStyle/>
          <a:p>
            <a:fld id="{51F1AE91-EF50-4386-BFE5-1528FBC3B23B}" type="slidenum">
              <a:rPr lang="en-US" smtClean="0"/>
              <a:pPr/>
              <a:t>3</a:t>
            </a:fld>
            <a:endParaRPr lang="en-US"/>
          </a:p>
        </p:txBody>
      </p:sp>
      <p:sp>
        <p:nvSpPr>
          <p:cNvPr id="3" name="Rectangle 2"/>
          <p:cNvSpPr/>
          <p:nvPr/>
        </p:nvSpPr>
        <p:spPr>
          <a:xfrm>
            <a:off x="1806498" y="2690336"/>
            <a:ext cx="7337502" cy="2308324"/>
          </a:xfrm>
          <a:prstGeom prst="rect">
            <a:avLst/>
          </a:prstGeom>
        </p:spPr>
        <p:txBody>
          <a:bodyPr wrap="square">
            <a:spAutoFit/>
          </a:bodyPr>
          <a:lstStyle/>
          <a:p>
            <a:pPr marL="285750" indent="-285750">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Contract Between Lessor &amp; Lessee </a:t>
            </a:r>
          </a:p>
          <a:p>
            <a:pPr marL="285750" indent="-285750">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Owner Grants permission to user on rental</a:t>
            </a:r>
          </a:p>
          <a:p>
            <a:endParaRPr lang="en-IN"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Lessor – Owner</a:t>
            </a:r>
          </a:p>
          <a:p>
            <a:pPr marL="285750" indent="-285750">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Lessee- User </a:t>
            </a:r>
          </a:p>
          <a:p>
            <a:pPr marL="285750" indent="-285750">
              <a:buFont typeface="Arial" panose="020B0604020202020204" pitchFamily="34" charset="0"/>
              <a:buChar char="•"/>
            </a:pPr>
            <a:endParaRPr lang="en-IN"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Up fronted leases- more to less </a:t>
            </a:r>
          </a:p>
          <a:p>
            <a:pPr marL="285750" indent="-285750">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Back ended Leases – lower to higher </a:t>
            </a:r>
          </a:p>
        </p:txBody>
      </p:sp>
    </p:spTree>
    <p:extLst>
      <p:ext uri="{BB962C8B-B14F-4D97-AF65-F5344CB8AC3E}">
        <p14:creationId xmlns:p14="http://schemas.microsoft.com/office/powerpoint/2010/main" val="40501072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86015" y="2481944"/>
            <a:ext cx="10929935" cy="4156362"/>
          </a:xfrm>
        </p:spPr>
        <p:txBody>
          <a:bodyPr vert="horz" lIns="91440" tIns="45720" rIns="91440" bIns="45720" rtlCol="0">
            <a:noAutofit/>
          </a:bodyPr>
          <a:lstStyle/>
          <a:p>
            <a:pPr marL="0" indent="0">
              <a:buNone/>
            </a:pPr>
            <a:endParaRPr lang="en-US" sz="2000" dirty="0" smtClean="0">
              <a:latin typeface="Times New Roman" panose="02020603050405020304" pitchFamily="18" charset="0"/>
              <a:cs typeface="Times New Roman" panose="02020603050405020304" pitchFamily="18" charset="0"/>
            </a:endParaRPr>
          </a:p>
          <a:p>
            <a:pPr marL="0" indent="0">
              <a:buNone/>
            </a:pPr>
            <a:r>
              <a:rPr lang="en-IN" sz="2000" dirty="0">
                <a:latin typeface="Times New Roman" panose="02020603050405020304" pitchFamily="18" charset="0"/>
                <a:cs typeface="Times New Roman" panose="02020603050405020304" pitchFamily="18" charset="0"/>
              </a:rPr>
              <a:t>	</a:t>
            </a:r>
            <a:r>
              <a:rPr lang="en-IN" sz="2400" b="1" dirty="0" smtClean="0">
                <a:latin typeface="Times New Roman" panose="02020603050405020304" pitchFamily="18" charset="0"/>
                <a:cs typeface="Times New Roman" panose="02020603050405020304" pitchFamily="18" charset="0"/>
              </a:rPr>
              <a:t>Agreement:</a:t>
            </a:r>
          </a:p>
          <a:p>
            <a:r>
              <a:rPr lang="en-US" sz="2000" dirty="0" smtClean="0">
                <a:latin typeface="Times New Roman" panose="02020603050405020304" pitchFamily="18" charset="0"/>
                <a:cs typeface="Times New Roman" panose="02020603050405020304" pitchFamily="18" charset="0"/>
              </a:rPr>
              <a:t>Description </a:t>
            </a:r>
          </a:p>
          <a:p>
            <a:r>
              <a:rPr lang="en-US" sz="2000" dirty="0" smtClean="0">
                <a:latin typeface="Times New Roman" panose="02020603050405020304" pitchFamily="18" charset="0"/>
                <a:cs typeface="Times New Roman" panose="02020603050405020304" pitchFamily="18" charset="0"/>
              </a:rPr>
              <a:t>Amount ,Time</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&amp; Conditions </a:t>
            </a:r>
            <a:r>
              <a:rPr lang="en-US" sz="2000" dirty="0">
                <a:latin typeface="Times New Roman" panose="02020603050405020304" pitchFamily="18" charset="0"/>
                <a:cs typeface="Times New Roman" panose="02020603050405020304" pitchFamily="18" charset="0"/>
              </a:rPr>
              <a:t>of  Rent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Responsibilities of Lessee about Repairs &amp; Maintenance. .</a:t>
            </a:r>
            <a:r>
              <a:rPr lang="en-US" sz="2000" dirty="0" err="1" smtClean="0">
                <a:latin typeface="Times New Roman" panose="02020603050405020304" pitchFamily="18" charset="0"/>
                <a:cs typeface="Times New Roman" panose="02020603050405020304" pitchFamily="18" charset="0"/>
              </a:rPr>
              <a:t>newal</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Restrictions if any</a:t>
            </a:r>
          </a:p>
          <a:p>
            <a:r>
              <a:rPr lang="en-US" sz="2000" dirty="0" smtClean="0">
                <a:latin typeface="Times New Roman" panose="02020603050405020304" pitchFamily="18" charset="0"/>
                <a:cs typeface="Times New Roman" panose="02020603050405020304" pitchFamily="18" charset="0"/>
              </a:rPr>
              <a:t>Provisions Regarding Renewal </a:t>
            </a:r>
            <a:r>
              <a:rPr lang="en-US" sz="2000" dirty="0" smtClean="0">
                <a:latin typeface="Times New Roman" panose="02020603050405020304" pitchFamily="18" charset="0"/>
                <a:cs typeface="Times New Roman" panose="02020603050405020304" pitchFamily="18" charset="0"/>
              </a:rPr>
              <a:t>/cancellation </a:t>
            </a:r>
          </a:p>
          <a:p>
            <a:r>
              <a:rPr lang="en-US" sz="2000" dirty="0" smtClean="0">
                <a:latin typeface="Times New Roman" panose="02020603050405020304" pitchFamily="18" charset="0"/>
                <a:cs typeface="Times New Roman" panose="02020603050405020304" pitchFamily="18" charset="0"/>
              </a:rPr>
              <a:t>Variations in Rentals</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endParaRPr lang="en-US" sz="2000" dirty="0" smtClean="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3" name="Title 1"/>
          <p:cNvSpPr txBox="1">
            <a:spLocks/>
          </p:cNvSpPr>
          <p:nvPr/>
        </p:nvSpPr>
        <p:spPr bwMode="gray">
          <a:xfrm>
            <a:off x="1873514" y="871296"/>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dirty="0" smtClean="0">
                <a:latin typeface="Times New Roman" panose="02020603050405020304" pitchFamily="18" charset="0"/>
                <a:cs typeface="Times New Roman" panose="02020603050405020304" pitchFamily="18" charset="0"/>
              </a:rPr>
              <a:t>Imp Steps in Leasing </a:t>
            </a:r>
            <a:endParaRPr lang="en-US" sz="40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1F1AE91-EF50-4386-BFE5-1528FBC3B23B}" type="slidenum">
              <a:rPr lang="en-US" smtClean="0"/>
              <a:pPr/>
              <a:t>4</a:t>
            </a:fld>
            <a:endParaRPr lang="en-US"/>
          </a:p>
        </p:txBody>
      </p:sp>
    </p:spTree>
    <p:extLst>
      <p:ext uri="{BB962C8B-B14F-4D97-AF65-F5344CB8AC3E}">
        <p14:creationId xmlns:p14="http://schemas.microsoft.com/office/powerpoint/2010/main" val="3702313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Merits of the Leasing</a:t>
            </a:r>
            <a:endParaRPr lang="en-US" b="1" dirty="0"/>
          </a:p>
        </p:txBody>
      </p:sp>
      <p:sp>
        <p:nvSpPr>
          <p:cNvPr id="3" name="Rectangle 2"/>
          <p:cNvSpPr/>
          <p:nvPr/>
        </p:nvSpPr>
        <p:spPr>
          <a:xfrm>
            <a:off x="625527" y="2527261"/>
            <a:ext cx="6745757" cy="4524315"/>
          </a:xfrm>
          <a:prstGeom prst="rect">
            <a:avLst/>
          </a:prstGeom>
        </p:spPr>
        <p:txBody>
          <a:bodyPr wrap="none">
            <a:spAutoFit/>
          </a:bodyPr>
          <a:lstStyle/>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Shift the Burden of lessee</a:t>
            </a:r>
            <a:endParaRPr lang="en-IN"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Cost of potential obsolescence on the lessor</a:t>
            </a:r>
          </a:p>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Useful in rapidly changes</a:t>
            </a:r>
          </a:p>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Flexible ownership</a:t>
            </a:r>
          </a:p>
          <a:p>
            <a:pPr marL="285750" indent="-285750">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IN" sz="28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IN" sz="28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IN" sz="28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IN" dirty="0" smtClean="0"/>
          </a:p>
          <a:p>
            <a:endParaRPr lang="en-IN" dirty="0"/>
          </a:p>
        </p:txBody>
      </p:sp>
      <p:sp>
        <p:nvSpPr>
          <p:cNvPr id="4" name="Slide Number Placeholder 3"/>
          <p:cNvSpPr>
            <a:spLocks noGrp="1"/>
          </p:cNvSpPr>
          <p:nvPr>
            <p:ph type="sldNum" sz="quarter" idx="12"/>
          </p:nvPr>
        </p:nvSpPr>
        <p:spPr/>
        <p:txBody>
          <a:bodyPr/>
          <a:lstStyle/>
          <a:p>
            <a:fld id="{51F1AE91-EF50-4386-BFE5-1528FBC3B23B}" type="slidenum">
              <a:rPr lang="en-US" smtClean="0"/>
              <a:pPr/>
              <a:t>5</a:t>
            </a:fld>
            <a:endParaRPr lang="en-US"/>
          </a:p>
        </p:txBody>
      </p:sp>
    </p:spTree>
    <p:extLst>
      <p:ext uri="{BB962C8B-B14F-4D97-AF65-F5344CB8AC3E}">
        <p14:creationId xmlns:p14="http://schemas.microsoft.com/office/powerpoint/2010/main" val="508260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6" y="2603500"/>
            <a:ext cx="10577867" cy="3416300"/>
          </a:xfrm>
        </p:spPr>
        <p:txBody>
          <a:bodyPr>
            <a:normAutofit/>
          </a:bodyPr>
          <a:lstStyle/>
          <a:p>
            <a:pPr marL="285750" indent="-285750">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Manufacturers introduces new expensive machinery</a:t>
            </a:r>
          </a:p>
          <a:p>
            <a:pPr marL="285750" indent="-285750">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Limited financial recourses company can go with lease</a:t>
            </a:r>
          </a:p>
          <a:p>
            <a:pPr marL="285750" indent="-285750">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Tax Benefits</a:t>
            </a:r>
          </a:p>
          <a:p>
            <a:pPr marL="285750" indent="-285750">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Useful for institutional </a:t>
            </a:r>
            <a:r>
              <a:rPr lang="en-IN" sz="2800" dirty="0" smtClean="0">
                <a:latin typeface="Times New Roman" panose="02020603050405020304" pitchFamily="18" charset="0"/>
                <a:cs typeface="Times New Roman" panose="02020603050405020304" pitchFamily="18" charset="0"/>
              </a:rPr>
              <a:t>investor </a:t>
            </a:r>
            <a:r>
              <a:rPr lang="en-IN" sz="2800" dirty="0">
                <a:latin typeface="Times New Roman" panose="02020603050405020304" pitchFamily="18" charset="0"/>
                <a:cs typeface="Times New Roman" panose="02020603050405020304" pitchFamily="18" charset="0"/>
              </a:rPr>
              <a:t>for higher rate of returns </a:t>
            </a:r>
            <a:endParaRPr lang="en-IN" sz="28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100% financing</a:t>
            </a:r>
          </a:p>
          <a:p>
            <a:pPr marL="285750" indent="-28575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Small companies can expand</a:t>
            </a:r>
            <a:endParaRPr lang="en-IN"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1F1AE91-EF50-4386-BFE5-1528FBC3B23B}" type="slidenum">
              <a:rPr lang="en-US" smtClean="0"/>
              <a:pPr/>
              <a:t>6</a:t>
            </a:fld>
            <a:endParaRPr lang="en-US"/>
          </a:p>
        </p:txBody>
      </p:sp>
    </p:spTree>
    <p:extLst>
      <p:ext uri="{BB962C8B-B14F-4D97-AF65-F5344CB8AC3E}">
        <p14:creationId xmlns:p14="http://schemas.microsoft.com/office/powerpoint/2010/main" val="2423797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8361" y="2511378"/>
            <a:ext cx="10494739" cy="4097879"/>
          </a:xfrm>
        </p:spPr>
        <p:txBody>
          <a:bodyPr>
            <a:normAutofit/>
          </a:bodyPr>
          <a:lstStyle/>
          <a:p>
            <a:pPr algn="just">
              <a:buFont typeface="Wingdings" pitchFamily="2" charset="2"/>
              <a:buChar char="v"/>
            </a:pPr>
            <a:r>
              <a:rPr lang="en-IN" sz="2800" dirty="0" smtClean="0">
                <a:latin typeface="Times New Roman" panose="02020603050405020304" pitchFamily="18" charset="0"/>
                <a:cs typeface="Times New Roman" panose="02020603050405020304" pitchFamily="18" charset="0"/>
              </a:rPr>
              <a:t>Long term lease is more expensive</a:t>
            </a:r>
          </a:p>
          <a:p>
            <a:pPr algn="just">
              <a:buFont typeface="Wingdings" pitchFamily="2" charset="2"/>
              <a:buChar char="v"/>
            </a:pPr>
            <a:r>
              <a:rPr lang="en-IN" sz="2800" dirty="0" smtClean="0">
                <a:latin typeface="Times New Roman" panose="02020603050405020304" pitchFamily="18" charset="0"/>
                <a:cs typeface="Times New Roman" panose="02020603050405020304" pitchFamily="18" charset="0"/>
              </a:rPr>
              <a:t>Small companies </a:t>
            </a:r>
            <a:r>
              <a:rPr lang="en-IN" sz="2800" dirty="0" err="1" smtClean="0">
                <a:latin typeface="Times New Roman" panose="02020603050405020304" pitchFamily="18" charset="0"/>
                <a:cs typeface="Times New Roman" panose="02020603050405020304" pitchFamily="18" charset="0"/>
              </a:rPr>
              <a:t>arellane</a:t>
            </a:r>
            <a:r>
              <a:rPr lang="en-IN" sz="2800" dirty="0" smtClean="0">
                <a:latin typeface="Times New Roman" panose="02020603050405020304" pitchFamily="18" charset="0"/>
                <a:cs typeface="Times New Roman" panose="02020603050405020304" pitchFamily="18" charset="0"/>
              </a:rPr>
              <a:t> forced to leasing</a:t>
            </a:r>
          </a:p>
          <a:p>
            <a:pPr algn="just">
              <a:buFont typeface="Wingdings" pitchFamily="2" charset="2"/>
              <a:buChar char="v"/>
            </a:pPr>
            <a:r>
              <a:rPr lang="en-IN" sz="2800" dirty="0" smtClean="0">
                <a:latin typeface="Times New Roman" panose="02020603050405020304" pitchFamily="18" charset="0"/>
                <a:cs typeface="Times New Roman" panose="02020603050405020304" pitchFamily="18" charset="0"/>
              </a:rPr>
              <a:t>Misc. </a:t>
            </a:r>
            <a:r>
              <a:rPr lang="en-IN" sz="2800" dirty="0" err="1" smtClean="0">
                <a:latin typeface="Times New Roman" panose="02020603050405020304" pitchFamily="18" charset="0"/>
                <a:cs typeface="Times New Roman" panose="02020603050405020304" pitchFamily="18" charset="0"/>
              </a:rPr>
              <a:t>Exps</a:t>
            </a:r>
            <a:r>
              <a:rPr lang="en-IN" sz="2800" dirty="0" smtClean="0">
                <a:latin typeface="Times New Roman" panose="02020603050405020304" pitchFamily="18" charset="0"/>
                <a:cs typeface="Times New Roman" panose="02020603050405020304" pitchFamily="18" charset="0"/>
              </a:rPr>
              <a:t> </a:t>
            </a:r>
          </a:p>
          <a:p>
            <a:pPr algn="just">
              <a:buFont typeface="Wingdings" pitchFamily="2" charset="2"/>
              <a:buChar char="v"/>
            </a:pPr>
            <a:r>
              <a:rPr lang="en-IN" sz="2800" dirty="0" smtClean="0">
                <a:latin typeface="Times New Roman" panose="02020603050405020304" pitchFamily="18" charset="0"/>
                <a:cs typeface="Times New Roman" panose="02020603050405020304" pitchFamily="18" charset="0"/>
              </a:rPr>
              <a:t>Non Cancellable lease</a:t>
            </a:r>
          </a:p>
        </p:txBody>
      </p:sp>
      <p:sp>
        <p:nvSpPr>
          <p:cNvPr id="4" name="Title 1"/>
          <p:cNvSpPr txBox="1">
            <a:spLocks noGrp="1"/>
          </p:cNvSpPr>
          <p:nvPr>
            <p:ph type="title"/>
          </p:nvPr>
        </p:nvSpPr>
        <p:spPr bwMode="gray">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latin typeface="Times New Roman" panose="02020603050405020304" pitchFamily="18" charset="0"/>
                <a:cs typeface="Times New Roman" panose="02020603050405020304" pitchFamily="18" charset="0"/>
              </a:rPr>
              <a:t>Demerits </a:t>
            </a:r>
            <a:r>
              <a:rPr lang="en-US" b="1" dirty="0">
                <a:latin typeface="Times New Roman" panose="02020603050405020304" pitchFamily="18" charset="0"/>
                <a:cs typeface="Times New Roman" panose="02020603050405020304" pitchFamily="18" charset="0"/>
              </a:rPr>
              <a:t>of the </a:t>
            </a:r>
            <a:r>
              <a:rPr lang="en-US" b="1" dirty="0" smtClean="0">
                <a:latin typeface="Times New Roman" panose="02020603050405020304" pitchFamily="18" charset="0"/>
                <a:cs typeface="Times New Roman" panose="02020603050405020304" pitchFamily="18" charset="0"/>
              </a:rPr>
              <a:t>Lease</a:t>
            </a:r>
            <a:endParaRPr lang="en-US"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51F1AE91-EF50-4386-BFE5-1528FBC3B23B}" type="slidenum">
              <a:rPr lang="en-US" smtClean="0"/>
              <a:pPr/>
              <a:t>7</a:t>
            </a:fld>
            <a:endParaRPr lang="en-US"/>
          </a:p>
        </p:txBody>
      </p:sp>
    </p:spTree>
    <p:extLst>
      <p:ext uri="{BB962C8B-B14F-4D97-AF65-F5344CB8AC3E}">
        <p14:creationId xmlns:p14="http://schemas.microsoft.com/office/powerpoint/2010/main" val="14311329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v"/>
            </a:pPr>
            <a:r>
              <a:rPr lang="en-IN" sz="2400" dirty="0" smtClean="0">
                <a:latin typeface="Times New Roman" panose="02020603050405020304" pitchFamily="18" charset="0"/>
                <a:cs typeface="Times New Roman" panose="02020603050405020304" pitchFamily="18" charset="0"/>
              </a:rPr>
              <a:t>Fix </a:t>
            </a:r>
            <a:r>
              <a:rPr lang="en-IN" sz="2400" dirty="0">
                <a:latin typeface="Times New Roman" panose="02020603050405020304" pitchFamily="18" charset="0"/>
                <a:cs typeface="Times New Roman" panose="02020603050405020304" pitchFamily="18" charset="0"/>
              </a:rPr>
              <a:t>Lease Rentals</a:t>
            </a:r>
          </a:p>
          <a:p>
            <a:pPr algn="just">
              <a:buFont typeface="Wingdings" pitchFamily="2" charset="2"/>
              <a:buChar char="v"/>
            </a:pPr>
            <a:r>
              <a:rPr lang="en-IN" sz="2400" dirty="0">
                <a:latin typeface="Times New Roman" panose="02020603050405020304" pitchFamily="18" charset="0"/>
                <a:cs typeface="Times New Roman" panose="02020603050405020304" pitchFamily="18" charset="0"/>
              </a:rPr>
              <a:t>Lessee dishonoured then lessor suffer the loss.</a:t>
            </a:r>
          </a:p>
          <a:p>
            <a:pPr algn="just">
              <a:buFont typeface="Wingdings" pitchFamily="2" charset="2"/>
              <a:buChar char="v"/>
            </a:pPr>
            <a:r>
              <a:rPr lang="en-IN" sz="2400" dirty="0">
                <a:latin typeface="Times New Roman" panose="02020603050405020304" pitchFamily="18" charset="0"/>
                <a:cs typeface="Times New Roman" panose="02020603050405020304" pitchFamily="18" charset="0"/>
              </a:rPr>
              <a:t>Real estate Value </a:t>
            </a:r>
            <a:endParaRPr lang="en-IN" sz="2400" dirty="0" smtClean="0">
              <a:latin typeface="Times New Roman" panose="02020603050405020304" pitchFamily="18" charset="0"/>
              <a:cs typeface="Times New Roman" panose="02020603050405020304" pitchFamily="18" charset="0"/>
            </a:endParaRPr>
          </a:p>
          <a:p>
            <a:pPr algn="just">
              <a:buFont typeface="Wingdings" pitchFamily="2" charset="2"/>
              <a:buChar char="v"/>
            </a:pPr>
            <a:r>
              <a:rPr lang="en-IN" sz="2400" dirty="0" smtClean="0">
                <a:latin typeface="Times New Roman" panose="02020603050405020304" pitchFamily="18" charset="0"/>
                <a:cs typeface="Times New Roman" panose="02020603050405020304" pitchFamily="18" charset="0"/>
              </a:rPr>
              <a:t>End of the lease lessee has nothing.</a:t>
            </a:r>
            <a:endParaRPr lang="en-IN"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sz="24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51F1AE91-EF50-4386-BFE5-1528FBC3B23B}" type="slidenum">
              <a:rPr lang="en-US" smtClean="0"/>
              <a:pPr/>
              <a:t>8</a:t>
            </a:fld>
            <a:endParaRPr lang="en-US"/>
          </a:p>
        </p:txBody>
      </p:sp>
    </p:spTree>
    <p:extLst>
      <p:ext uri="{BB962C8B-B14F-4D97-AF65-F5344CB8AC3E}">
        <p14:creationId xmlns:p14="http://schemas.microsoft.com/office/powerpoint/2010/main" val="2172290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Types</a:t>
            </a:r>
            <a:endParaRPr lang="en-IN" dirty="0"/>
          </a:p>
        </p:txBody>
      </p:sp>
      <p:sp>
        <p:nvSpPr>
          <p:cNvPr id="3" name="Content Placeholder 2"/>
          <p:cNvSpPr>
            <a:spLocks noGrp="1"/>
          </p:cNvSpPr>
          <p:nvPr>
            <p:ph idx="1"/>
          </p:nvPr>
        </p:nvSpPr>
        <p:spPr/>
        <p:txBody>
          <a:bodyPr/>
          <a:lstStyle/>
          <a:p>
            <a:pPr marL="0" indent="0">
              <a:buNone/>
            </a:pPr>
            <a:r>
              <a:rPr lang="en-IN" sz="2800" b="1" dirty="0" smtClean="0"/>
              <a:t>Financial Lease/Capital lease</a:t>
            </a:r>
          </a:p>
          <a:p>
            <a:r>
              <a:rPr lang="en-IN" sz="2400" dirty="0" smtClean="0"/>
              <a:t>Long term</a:t>
            </a:r>
          </a:p>
          <a:p>
            <a:r>
              <a:rPr lang="en-IN" sz="2400" dirty="0" smtClean="0"/>
              <a:t>Non cancellable</a:t>
            </a:r>
          </a:p>
          <a:p>
            <a:r>
              <a:rPr lang="en-IN" sz="2400" dirty="0" smtClean="0"/>
              <a:t>Cost can be amortized (Capital/Full Payment Lease)</a:t>
            </a:r>
          </a:p>
          <a:p>
            <a:r>
              <a:rPr lang="en-IN" sz="2400" dirty="0" smtClean="0"/>
              <a:t>Lessee responsible : </a:t>
            </a:r>
            <a:r>
              <a:rPr lang="en-IN" sz="2400" dirty="0" err="1" smtClean="0"/>
              <a:t>Exps</a:t>
            </a:r>
            <a:r>
              <a:rPr lang="en-IN" sz="2400" dirty="0" smtClean="0"/>
              <a:t>-maintenance taxes insurance </a:t>
            </a:r>
            <a:r>
              <a:rPr lang="en-IN" sz="2400" dirty="0" err="1" smtClean="0"/>
              <a:t>etc</a:t>
            </a:r>
            <a:endParaRPr lang="en-IN" sz="2400" dirty="0" smtClean="0"/>
          </a:p>
          <a:p>
            <a:r>
              <a:rPr lang="en-IN" sz="2400" dirty="0" smtClean="0"/>
              <a:t>Renewal </a:t>
            </a:r>
          </a:p>
          <a:p>
            <a:endParaRPr lang="en-IN" dirty="0"/>
          </a:p>
        </p:txBody>
      </p:sp>
      <p:sp>
        <p:nvSpPr>
          <p:cNvPr id="4" name="Slide Number Placeholder 3"/>
          <p:cNvSpPr>
            <a:spLocks noGrp="1"/>
          </p:cNvSpPr>
          <p:nvPr>
            <p:ph type="sldNum" sz="quarter" idx="12"/>
          </p:nvPr>
        </p:nvSpPr>
        <p:spPr/>
        <p:txBody>
          <a:bodyPr/>
          <a:lstStyle/>
          <a:p>
            <a:fld id="{51F1AE91-EF50-4386-BFE5-1528FBC3B23B}" type="slidenum">
              <a:rPr lang="en-US" smtClean="0"/>
              <a:pPr/>
              <a:t>9</a:t>
            </a:fld>
            <a:endParaRPr lang="en-US"/>
          </a:p>
        </p:txBody>
      </p:sp>
    </p:spTree>
    <p:extLst>
      <p:ext uri="{BB962C8B-B14F-4D97-AF65-F5344CB8AC3E}">
        <p14:creationId xmlns:p14="http://schemas.microsoft.com/office/powerpoint/2010/main" val="10071139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kiran Seminar I</Template>
  <TotalTime>2911</TotalTime>
  <Words>297</Words>
  <Application>Microsoft Office PowerPoint</Application>
  <PresentationFormat>Widescreen</PresentationFormat>
  <Paragraphs>92</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Times New Roman</vt:lpstr>
      <vt:lpstr>Wingdings</vt:lpstr>
      <vt:lpstr>Wingdings 3</vt:lpstr>
      <vt:lpstr>Ion Boardroom</vt:lpstr>
      <vt:lpstr> Banking   </vt:lpstr>
      <vt:lpstr>Introduction of Banking</vt:lpstr>
      <vt:lpstr>Introduction To Lease Accounting</vt:lpstr>
      <vt:lpstr>PowerPoint Presentation</vt:lpstr>
      <vt:lpstr> Merits of the Leasing</vt:lpstr>
      <vt:lpstr>PowerPoint Presentation</vt:lpstr>
      <vt:lpstr>Demerits of the Lease</vt:lpstr>
      <vt:lpstr>PowerPoint Presentation</vt:lpstr>
      <vt:lpstr>Types</vt:lpstr>
      <vt:lpstr>Operating Lease</vt:lpstr>
      <vt:lpstr>AS 19 accounting for lease</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Banking</dc:title>
  <dc:creator>kd</dc:creator>
  <cp:lastModifiedBy>kd</cp:lastModifiedBy>
  <cp:revision>15</cp:revision>
  <dcterms:created xsi:type="dcterms:W3CDTF">2020-05-18T05:50:47Z</dcterms:created>
  <dcterms:modified xsi:type="dcterms:W3CDTF">2020-08-10T02:06:28Z</dcterms:modified>
</cp:coreProperties>
</file>