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13"/>
  </p:notesMasterIdLst>
  <p:sldIdLst>
    <p:sldId id="290" r:id="rId2"/>
    <p:sldId id="292" r:id="rId3"/>
    <p:sldId id="297" r:id="rId4"/>
    <p:sldId id="259" r:id="rId5"/>
    <p:sldId id="279" r:id="rId6"/>
    <p:sldId id="281" r:id="rId7"/>
    <p:sldId id="285" r:id="rId8"/>
    <p:sldId id="295" r:id="rId9"/>
    <p:sldId id="296" r:id="rId10"/>
    <p:sldId id="280" r:id="rId11"/>
    <p:sldId id="2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0F34EB4-D64D-4CAE-9078-93B156194631}">
          <p14:sldIdLst>
            <p14:sldId id="290"/>
            <p14:sldId id="292"/>
            <p14:sldId id="297"/>
          </p14:sldIdLst>
        </p14:section>
        <p14:section name="Untitled Section" id="{AE843B66-96AB-479E-9DF6-093E33339D4D}">
          <p14:sldIdLst>
            <p14:sldId id="259"/>
            <p14:sldId id="279"/>
            <p14:sldId id="281"/>
            <p14:sldId id="285"/>
            <p14:sldId id="295"/>
            <p14:sldId id="296"/>
            <p14:sldId id="280"/>
            <p14:sldId id="28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6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E5FDD-18EC-4367-9B33-4F7DBD0EB44A}" type="datetimeFigureOut">
              <a:rPr lang="en-IN" smtClean="0"/>
              <a:t>18-05-2020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FE4C7-756E-479F-A886-6C4945A0E6D8}" type="slidenum">
              <a:rPr lang="en-IN" smtClean="0"/>
              <a:t>‹#›</a:t>
            </a:fld>
            <a:endParaRPr lang="en-IN"/>
          </a:p>
        </p:txBody>
      </p:sp>
    </p:spTree>
    <p:extLst>
      <p:ext uri="{BB962C8B-B14F-4D97-AF65-F5344CB8AC3E}">
        <p14:creationId xmlns:p14="http://schemas.microsoft.com/office/powerpoint/2010/main" val="3456101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1EFE4C7-756E-479F-A886-6C4945A0E6D8}" type="slidenum">
              <a:rPr lang="en-IN" smtClean="0"/>
              <a:t>5</a:t>
            </a:fld>
            <a:endParaRPr lang="en-IN"/>
          </a:p>
        </p:txBody>
      </p:sp>
    </p:spTree>
    <p:extLst>
      <p:ext uri="{BB962C8B-B14F-4D97-AF65-F5344CB8AC3E}">
        <p14:creationId xmlns:p14="http://schemas.microsoft.com/office/powerpoint/2010/main" val="3641676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D57AC6D-955B-45CC-A4C6-F665EABC6F3D}" type="datetime1">
              <a:rPr lang="en-US" smtClean="0"/>
              <a:t>5/18/2020</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51F1AE91-EF50-4386-BFE5-1528FBC3B23B}" type="slidenum">
              <a:rPr lang="en-US" smtClean="0"/>
              <a:pPr/>
              <a:t>‹#›</a:t>
            </a:fld>
            <a:endParaRPr lang="en-US"/>
          </a:p>
        </p:txBody>
      </p:sp>
    </p:spTree>
    <p:extLst>
      <p:ext uri="{BB962C8B-B14F-4D97-AF65-F5344CB8AC3E}">
        <p14:creationId xmlns:p14="http://schemas.microsoft.com/office/powerpoint/2010/main" val="287133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21C4D0-C7CB-4BA7-88FA-1A08344BD609}" type="datetime1">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60036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FC64DF-E9DC-4236-A465-C037CFB9F33F}"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112178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378C2D-60A0-42FC-940A-3BBFAFA0DEAC}"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342578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9C0F51-1BAC-45F3-B1DB-93D9F4440084}"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138097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95730B6-5A4E-451C-A290-47C93B150721}" type="datetime1">
              <a:rPr lang="en-US" smtClean="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11729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A71B7AF-2B0D-46F6-94AA-97E3586CAAD9}" type="datetime1">
              <a:rPr lang="en-US" smtClean="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99903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5CBEFA-AC02-404D-9E78-9B045DC1504F}"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950768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1F63EC-A700-410C-893D-04FACF261B9F}"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24788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740584-5C9A-435C-A954-0035DC28863D}"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80935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33BDC1-E5C9-403E-878D-E6CDF758B295}" type="datetime1">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78373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D6C202-36C2-44E6-AAB0-8EEB51D740EE}" type="datetime1">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811029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6DCBE0-2258-4736-B79B-066DA52E2CEE}" type="datetime1">
              <a:rPr lang="en-US" smtClean="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414357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CAC5A7-BF49-4CBA-8852-4517FE06A2FE}" type="datetime1">
              <a:rPr lang="en-US" smtClean="0"/>
              <a:t>5/18/2020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236344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8EE94-73B6-4A16-B039-C5845BDCAA41}" type="datetime1">
              <a:rPr lang="en-US" smtClean="0"/>
              <a:t>5/18/2020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4172728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5D940D-5089-4B69-94F9-8E2DA02E0203}" type="datetime1">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34452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8C2ABE-CF07-4E7C-857C-74506A7C7037}" type="datetime1">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73779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E23926D1-3930-4A17-B8EE-C9AB301314BA}" type="datetime1">
              <a:rPr lang="en-US" smtClean="0"/>
              <a:t>5/18/2020</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51F1AE91-EF50-4386-BFE5-1528FBC3B23B}" type="slidenum">
              <a:rPr lang="en-US" smtClean="0"/>
              <a:pPr/>
              <a:t>‹#›</a:t>
            </a:fld>
            <a:endParaRPr lang="en-US"/>
          </a:p>
        </p:txBody>
      </p:sp>
    </p:spTree>
    <p:extLst>
      <p:ext uri="{BB962C8B-B14F-4D97-AF65-F5344CB8AC3E}">
        <p14:creationId xmlns:p14="http://schemas.microsoft.com/office/powerpoint/2010/main" val="186636923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811199"/>
            <a:ext cx="8761413" cy="869433"/>
          </a:xfrm>
        </p:spPr>
        <p:txBody>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Banking </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5" y="2603499"/>
            <a:ext cx="8761412" cy="3851891"/>
          </a:xfrm>
        </p:spPr>
        <p:txBody>
          <a:bodyPr>
            <a:normAutofit fontScale="40000" lnSpcReduction="20000"/>
          </a:bodyPr>
          <a:lstStyle/>
          <a:p>
            <a:pPr marL="0" indent="0" algn="ctr">
              <a:buNone/>
            </a:pPr>
            <a:r>
              <a:rPr lang="en-IN" sz="9600" b="1" dirty="0" smtClean="0">
                <a:solidFill>
                  <a:schemeClr val="bg1"/>
                </a:solidFill>
                <a:latin typeface="Times New Roman" panose="02020603050405020304" pitchFamily="18" charset="0"/>
                <a:cs typeface="Times New Roman" panose="02020603050405020304" pitchFamily="18" charset="0"/>
              </a:rPr>
              <a:t>:</a:t>
            </a:r>
          </a:p>
          <a:p>
            <a:pPr marL="0" indent="0">
              <a:buNone/>
            </a:pP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By:</a:t>
            </a:r>
          </a:p>
          <a:p>
            <a:pPr marL="0" indent="0">
              <a:buNone/>
            </a:pP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 </a:t>
            </a:r>
            <a:r>
              <a:rPr lang="en-IN" sz="6400" b="1" dirty="0" err="1" smtClean="0">
                <a:solidFill>
                  <a:schemeClr val="tx1">
                    <a:lumMod val="85000"/>
                    <a:lumOff val="15000"/>
                  </a:schemeClr>
                </a:solidFill>
                <a:latin typeface="Times New Roman" panose="02020603050405020304" pitchFamily="18" charset="0"/>
                <a:cs typeface="Times New Roman" panose="02020603050405020304" pitchFamily="18" charset="0"/>
              </a:rPr>
              <a:t>Mr.</a:t>
            </a: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 Kiran D. Patil</a:t>
            </a:r>
          </a:p>
          <a:p>
            <a:pPr marL="0" indent="0">
              <a:buNone/>
            </a:pPr>
            <a:r>
              <a:rPr lang="en-IN" sz="6400" b="1" dirty="0" err="1" smtClean="0">
                <a:solidFill>
                  <a:schemeClr val="tx1">
                    <a:lumMod val="85000"/>
                    <a:lumOff val="15000"/>
                  </a:schemeClr>
                </a:solidFill>
                <a:latin typeface="Times New Roman" panose="02020603050405020304" pitchFamily="18" charset="0"/>
                <a:cs typeface="Times New Roman" panose="02020603050405020304" pitchFamily="18" charset="0"/>
              </a:rPr>
              <a:t>Asst.Professor</a:t>
            </a: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 </a:t>
            </a:r>
          </a:p>
          <a:p>
            <a:pPr marL="0" indent="0">
              <a:buNone/>
            </a:pPr>
            <a:r>
              <a:rPr lang="en-IN" sz="6400" b="1" dirty="0" err="1" smtClean="0">
                <a:solidFill>
                  <a:schemeClr val="tx1">
                    <a:lumMod val="85000"/>
                    <a:lumOff val="15000"/>
                  </a:schemeClr>
                </a:solidFill>
                <a:latin typeface="Times New Roman" panose="02020603050405020304" pitchFamily="18" charset="0"/>
                <a:cs typeface="Times New Roman" panose="02020603050405020304" pitchFamily="18" charset="0"/>
              </a:rPr>
              <a:t>Kisan</a:t>
            </a: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 College, </a:t>
            </a:r>
            <a:r>
              <a:rPr lang="en-IN" sz="6400" b="1" dirty="0" err="1" smtClean="0">
                <a:solidFill>
                  <a:schemeClr val="tx1">
                    <a:lumMod val="85000"/>
                    <a:lumOff val="15000"/>
                  </a:schemeClr>
                </a:solidFill>
                <a:latin typeface="Times New Roman" panose="02020603050405020304" pitchFamily="18" charset="0"/>
                <a:cs typeface="Times New Roman" panose="02020603050405020304" pitchFamily="18" charset="0"/>
              </a:rPr>
              <a:t>Parola</a:t>
            </a:r>
            <a:r>
              <a:rPr lang="en-IN" sz="6400" b="1" dirty="0" smtClean="0">
                <a:solidFill>
                  <a:schemeClr val="tx1">
                    <a:lumMod val="85000"/>
                    <a:lumOff val="15000"/>
                  </a:schemeClr>
                </a:solidFill>
                <a:latin typeface="Times New Roman" panose="02020603050405020304" pitchFamily="18" charset="0"/>
                <a:cs typeface="Times New Roman" panose="02020603050405020304" pitchFamily="18" charset="0"/>
              </a:rPr>
              <a:t>.</a:t>
            </a:r>
          </a:p>
          <a:p>
            <a:pPr marL="0" indent="0">
              <a:buNone/>
            </a:pPr>
            <a:endParaRPr lang="en-IN" sz="6400" b="1" dirty="0">
              <a:solidFill>
                <a:schemeClr val="tx1">
                  <a:lumMod val="85000"/>
                  <a:lumOff val="15000"/>
                </a:schemeClr>
              </a:solidFill>
              <a:latin typeface="Times New Roman" panose="02020603050405020304" pitchFamily="18" charset="0"/>
              <a:cs typeface="Times New Roman" panose="02020603050405020304" pitchFamily="18" charset="0"/>
            </a:endParaRPr>
          </a:p>
          <a:p>
            <a:endParaRPr lang="en-IN" sz="64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buNone/>
            </a:pPr>
            <a:endParaRPr lang="en-IN" sz="24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buNone/>
            </a:pPr>
            <a:r>
              <a:rPr lang="en-IN" sz="3200" b="1" dirty="0" smtClean="0">
                <a:latin typeface="Times New Roman" panose="02020603050405020304" pitchFamily="18" charset="0"/>
                <a:cs typeface="Times New Roman" panose="02020603050405020304" pitchFamily="18" charset="0"/>
              </a:rPr>
              <a:t> </a:t>
            </a:r>
            <a:endParaRPr lang="en-IN" sz="3200" b="1" dirty="0">
              <a:latin typeface="Times New Roman" panose="02020603050405020304" pitchFamily="18" charset="0"/>
              <a:cs typeface="Times New Roman" panose="02020603050405020304" pitchFamily="18" charset="0"/>
            </a:endParaRPr>
          </a:p>
        </p:txBody>
      </p:sp>
      <p:sp>
        <p:nvSpPr>
          <p:cNvPr id="5" name="Rectangle 4"/>
          <p:cNvSpPr/>
          <p:nvPr/>
        </p:nvSpPr>
        <p:spPr>
          <a:xfrm>
            <a:off x="5368119" y="4989226"/>
            <a:ext cx="6096000" cy="369332"/>
          </a:xfrm>
          <a:prstGeom prst="rect">
            <a:avLst/>
          </a:prstGeom>
        </p:spPr>
        <p:txBody>
          <a:bodyPr>
            <a:spAutoFit/>
          </a:bodyPr>
          <a:lstStyle/>
          <a:p>
            <a:r>
              <a:rPr lang="en-US" dirty="0" smtClean="0"/>
              <a:t>.</a:t>
            </a:r>
            <a:endParaRPr lang="en-IN" dirty="0"/>
          </a:p>
        </p:txBody>
      </p:sp>
      <p:sp>
        <p:nvSpPr>
          <p:cNvPr id="6" name="Slide Number Placeholder 5"/>
          <p:cNvSpPr>
            <a:spLocks noGrp="1"/>
          </p:cNvSpPr>
          <p:nvPr>
            <p:ph type="sldNum" sz="quarter" idx="12"/>
          </p:nvPr>
        </p:nvSpPr>
        <p:spPr/>
        <p:txBody>
          <a:bodyPr/>
          <a:lstStyle/>
          <a:p>
            <a:fld id="{51F1AE91-EF50-4386-BFE5-1528FBC3B23B}" type="slidenum">
              <a:rPr lang="en-US" smtClean="0"/>
              <a:pPr/>
              <a:t>1</a:t>
            </a:fld>
            <a:endParaRPr lang="en-US"/>
          </a:p>
        </p:txBody>
      </p:sp>
    </p:spTree>
    <p:extLst>
      <p:ext uri="{BB962C8B-B14F-4D97-AF65-F5344CB8AC3E}">
        <p14:creationId xmlns:p14="http://schemas.microsoft.com/office/powerpoint/2010/main" val="660233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6199" y="2449122"/>
            <a:ext cx="10672868" cy="3452915"/>
          </a:xfrm>
        </p:spPr>
        <p:txBody>
          <a:bodyPr vert="horz" lIns="91440" tIns="45720" rIns="91440" bIns="45720" rtlCol="0">
            <a:noAutofit/>
          </a:bodyPr>
          <a:lstStyle/>
          <a:p>
            <a:pPr marL="0" indent="0" algn="just">
              <a:buNone/>
            </a:pPr>
            <a:endParaRPr lang="en-US" sz="2000" dirty="0"/>
          </a:p>
          <a:p>
            <a:pPr algn="just">
              <a:buFont typeface="Wingdings" pitchFamily="2" charset="2"/>
              <a:buChar char="v"/>
            </a:pPr>
            <a:endParaRPr lang="en-US" sz="2000" dirty="0" smtClean="0"/>
          </a:p>
          <a:p>
            <a:pPr marL="0" indent="0" algn="just">
              <a:buNone/>
            </a:pPr>
            <a:endParaRPr lang="en-US" sz="2000" dirty="0"/>
          </a:p>
        </p:txBody>
      </p:sp>
      <p:sp>
        <p:nvSpPr>
          <p:cNvPr id="5" name="Title 1"/>
          <p:cNvSpPr txBox="1">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smtClean="0">
                <a:latin typeface="Times New Roman" panose="02020603050405020304" pitchFamily="18" charset="0"/>
                <a:cs typeface="Times New Roman" panose="02020603050405020304" pitchFamily="18" charset="0"/>
              </a:rPr>
              <a:t> </a:t>
            </a:r>
            <a:r>
              <a:rPr lang="en-US" sz="4000" b="1" dirty="0">
                <a:latin typeface="Times New Roman" panose="02020603050405020304" pitchFamily="18" charset="0"/>
                <a:cs typeface="Times New Roman" panose="02020603050405020304" pitchFamily="18" charset="0"/>
              </a:rPr>
              <a:t>REFERENCES: </a:t>
            </a:r>
          </a:p>
        </p:txBody>
      </p:sp>
      <p:sp>
        <p:nvSpPr>
          <p:cNvPr id="4" name="Rectangle 3"/>
          <p:cNvSpPr/>
          <p:nvPr/>
        </p:nvSpPr>
        <p:spPr>
          <a:xfrm>
            <a:off x="10599827" y="585801"/>
            <a:ext cx="441146" cy="369332"/>
          </a:xfrm>
          <a:prstGeom prst="rect">
            <a:avLst/>
          </a:prstGeom>
        </p:spPr>
        <p:txBody>
          <a:bodyPr wrap="none">
            <a:spAutoFit/>
          </a:bodyPr>
          <a:lstStyle/>
          <a:p>
            <a:r>
              <a:rPr lang="en-IN" dirty="0" smtClean="0"/>
              <a:t>20</a:t>
            </a:r>
            <a:endParaRPr lang="en-IN" dirty="0"/>
          </a:p>
        </p:txBody>
      </p:sp>
      <p:sp>
        <p:nvSpPr>
          <p:cNvPr id="2" name="Rectangle 1"/>
          <p:cNvSpPr/>
          <p:nvPr/>
        </p:nvSpPr>
        <p:spPr>
          <a:xfrm>
            <a:off x="625626" y="2332967"/>
            <a:ext cx="10194774" cy="2062103"/>
          </a:xfrm>
          <a:prstGeom prst="rect">
            <a:avLst/>
          </a:prstGeom>
        </p:spPr>
        <p:txBody>
          <a:bodyPr wrap="square">
            <a:spAutoFit/>
          </a:bodyPr>
          <a:lstStyle/>
          <a:p>
            <a:pPr marL="285750" indent="-285750">
              <a:buFont typeface="Arial" panose="020B0604020202020204" pitchFamily="34" charset="0"/>
              <a:buChar char="•"/>
            </a:pPr>
            <a:r>
              <a:rPr lang="en-IN" sz="3200" dirty="0" smtClean="0">
                <a:latin typeface="Times New Roman" panose="02020603050405020304" pitchFamily="18" charset="0"/>
                <a:cs typeface="Times New Roman" panose="02020603050405020304" pitchFamily="18" charset="0"/>
              </a:rPr>
              <a:t>Websites</a:t>
            </a:r>
          </a:p>
          <a:p>
            <a:pPr marL="285750" indent="-285750">
              <a:buFont typeface="Arial" panose="020B0604020202020204" pitchFamily="34" charset="0"/>
              <a:buChar char="•"/>
            </a:pPr>
            <a:r>
              <a:rPr lang="en-IN" sz="3200" dirty="0" smtClean="0">
                <a:latin typeface="Times New Roman" panose="02020603050405020304" pitchFamily="18" charset="0"/>
                <a:cs typeface="Times New Roman" panose="02020603050405020304" pitchFamily="18" charset="0"/>
              </a:rPr>
              <a:t>Books</a:t>
            </a:r>
          </a:p>
          <a:p>
            <a:pPr marL="285750" indent="-285750">
              <a:buFont typeface="Arial" panose="020B0604020202020204" pitchFamily="34" charset="0"/>
              <a:buChar char="•"/>
            </a:pPr>
            <a:r>
              <a:rPr lang="en-IN" sz="3200" dirty="0" smtClean="0">
                <a:latin typeface="Times New Roman" panose="02020603050405020304" pitchFamily="18" charset="0"/>
                <a:cs typeface="Times New Roman" panose="02020603050405020304" pitchFamily="18" charset="0"/>
              </a:rPr>
              <a:t>Research Publications and Reports</a:t>
            </a:r>
          </a:p>
          <a:p>
            <a:pPr marL="285750" indent="-285750">
              <a:buFont typeface="Arial" panose="020B0604020202020204" pitchFamily="34" charset="0"/>
              <a:buChar char="•"/>
            </a:pPr>
            <a:r>
              <a:rPr lang="en-IN" sz="3200" dirty="0" smtClean="0">
                <a:latin typeface="Times New Roman" panose="02020603050405020304" pitchFamily="18" charset="0"/>
                <a:cs typeface="Times New Roman" panose="02020603050405020304" pitchFamily="18" charset="0"/>
              </a:rPr>
              <a:t> Newspapers </a:t>
            </a:r>
            <a:endParaRPr lang="en-IN" sz="32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51F1AE91-EF50-4386-BFE5-1528FBC3B23B}" type="slidenum">
              <a:rPr lang="en-US" smtClean="0"/>
              <a:pPr/>
              <a:t>10</a:t>
            </a:fld>
            <a:endParaRPr lang="en-US" dirty="0"/>
          </a:p>
        </p:txBody>
      </p:sp>
    </p:spTree>
    <p:extLst>
      <p:ext uri="{BB962C8B-B14F-4D97-AF65-F5344CB8AC3E}">
        <p14:creationId xmlns:p14="http://schemas.microsoft.com/office/powerpoint/2010/main" val="1421507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8982" y="2805280"/>
            <a:ext cx="5704765" cy="1091821"/>
          </a:xfrm>
        </p:spPr>
        <p:txBody>
          <a:bodyPr>
            <a:normAutofit/>
          </a:bodyPr>
          <a:lstStyle/>
          <a:p>
            <a:pPr marL="0" indent="0" algn="ctr">
              <a:buNone/>
            </a:pPr>
            <a:r>
              <a:rPr lang="en-US" sz="5400" b="1" dirty="0" smtClean="0">
                <a:latin typeface="Times New Roman" panose="02020603050405020304" pitchFamily="18" charset="0"/>
                <a:cs typeface="Times New Roman" panose="02020603050405020304" pitchFamily="18" charset="0"/>
              </a:rPr>
              <a:t>Thank you !</a:t>
            </a:r>
          </a:p>
          <a:p>
            <a:pPr algn="ctr">
              <a:buFont typeface="Wingdings" pitchFamily="2" charset="2"/>
              <a:buChar char="v"/>
            </a:pPr>
            <a:endParaRPr lang="en-US" sz="2000" dirty="0"/>
          </a:p>
        </p:txBody>
      </p:sp>
      <p:sp>
        <p:nvSpPr>
          <p:cNvPr id="4" name="Title 1"/>
          <p:cNvSpPr txBox="1">
            <a:spLocks noGrp="1"/>
          </p:cNvSpPr>
          <p:nvPr>
            <p:ph type="title"/>
          </p:nvPr>
        </p:nvSpPr>
        <p:spPr bwMode="gray">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dirty="0"/>
          </a:p>
        </p:txBody>
      </p:sp>
      <p:sp>
        <p:nvSpPr>
          <p:cNvPr id="2" name="Rectangle 1"/>
          <p:cNvSpPr/>
          <p:nvPr/>
        </p:nvSpPr>
        <p:spPr>
          <a:xfrm>
            <a:off x="10549027" y="568867"/>
            <a:ext cx="441146" cy="369332"/>
          </a:xfrm>
          <a:prstGeom prst="rect">
            <a:avLst/>
          </a:prstGeom>
        </p:spPr>
        <p:txBody>
          <a:bodyPr wrap="none">
            <a:spAutoFit/>
          </a:bodyPr>
          <a:lstStyle/>
          <a:p>
            <a:r>
              <a:rPr lang="en-IN" dirty="0" smtClean="0"/>
              <a:t>21</a:t>
            </a:r>
            <a:endParaRPr lang="en-IN" dirty="0"/>
          </a:p>
        </p:txBody>
      </p:sp>
      <p:sp>
        <p:nvSpPr>
          <p:cNvPr id="5" name="Slide Number Placeholder 4"/>
          <p:cNvSpPr>
            <a:spLocks noGrp="1"/>
          </p:cNvSpPr>
          <p:nvPr>
            <p:ph type="sldNum" sz="quarter" idx="12"/>
          </p:nvPr>
        </p:nvSpPr>
        <p:spPr/>
        <p:txBody>
          <a:bodyPr/>
          <a:lstStyle/>
          <a:p>
            <a:fld id="{51F1AE91-EF50-4386-BFE5-1528FBC3B23B}" type="slidenum">
              <a:rPr lang="en-US" smtClean="0"/>
              <a:pPr/>
              <a:t>11</a:t>
            </a:fld>
            <a:endParaRPr lang="en-US"/>
          </a:p>
        </p:txBody>
      </p:sp>
      <p:pic>
        <p:nvPicPr>
          <p:cNvPr id="2050" name="Picture 2" descr="Four impact areas of COVID-19 on digitization of banks in In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982" y="3897101"/>
            <a:ext cx="5704765" cy="2922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022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Introduction of Banking</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5" y="2603500"/>
            <a:ext cx="8925747" cy="3416300"/>
          </a:xfrm>
        </p:spPr>
        <p:txBody>
          <a:bodyPr>
            <a:normAutofit/>
          </a:bodyPr>
          <a:lstStyle/>
          <a:p>
            <a:r>
              <a:rPr lang="en-IN" sz="2000" dirty="0">
                <a:latin typeface="Times New Roman" panose="02020603050405020304" pitchFamily="18" charset="0"/>
                <a:cs typeface="Times New Roman" panose="02020603050405020304" pitchFamily="18" charset="0"/>
              </a:rPr>
              <a:t>A bank is a financial institution licensed to receive deposits and make loans. Banks may also provide financial services such as wealth management, currency exchange, and safe deposit boxes. There are several different kinds of banks including retail banks, commercial or corporate banks, and investment banks.</a:t>
            </a:r>
          </a:p>
          <a:p>
            <a:pPr>
              <a:buFont typeface="Wingdings" pitchFamily="2" charset="2"/>
              <a:buChar char="v"/>
            </a:pPr>
            <a:endParaRPr lang="en-US" sz="20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2</a:t>
            </a:fld>
            <a:endParaRPr lang="en-US"/>
          </a:p>
        </p:txBody>
      </p:sp>
    </p:spTree>
    <p:extLst>
      <p:ext uri="{BB962C8B-B14F-4D97-AF65-F5344CB8AC3E}">
        <p14:creationId xmlns:p14="http://schemas.microsoft.com/office/powerpoint/2010/main" val="592617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Bank</a:t>
            </a:r>
            <a:endParaRPr lang="en-IN" b="1" dirty="0">
              <a:latin typeface="Times New Roman" panose="02020603050405020304" pitchFamily="18" charset="0"/>
              <a:cs typeface="Times New Roman" panose="02020603050405020304" pitchFamily="18" charset="0"/>
            </a:endParaRPr>
          </a:p>
        </p:txBody>
      </p:sp>
      <p:pic>
        <p:nvPicPr>
          <p:cNvPr id="1030" name="Picture 6" descr="Bank Images, Stock Photos &amp; Vectors | Shutter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3766" y="2520176"/>
            <a:ext cx="7281745" cy="3769112"/>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51F1AE91-EF50-4386-BFE5-1528FBC3B23B}" type="slidenum">
              <a:rPr lang="en-US" smtClean="0"/>
              <a:pPr/>
              <a:t>3</a:t>
            </a:fld>
            <a:endParaRPr lang="en-US"/>
          </a:p>
        </p:txBody>
      </p:sp>
    </p:spTree>
    <p:extLst>
      <p:ext uri="{BB962C8B-B14F-4D97-AF65-F5344CB8AC3E}">
        <p14:creationId xmlns:p14="http://schemas.microsoft.com/office/powerpoint/2010/main" val="4050107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86015" y="2481944"/>
            <a:ext cx="10929935" cy="4156362"/>
          </a:xfrm>
        </p:spPr>
        <p:txBody>
          <a:bodyPr vert="horz" lIns="91440" tIns="45720" rIns="91440" bIns="45720" rtlCol="0">
            <a:noAutofit/>
          </a:bodyPr>
          <a:lstStyle/>
          <a:p>
            <a:pPr marL="0" indent="0">
              <a:buNone/>
            </a:pPr>
            <a:endParaRPr lang="en-US" sz="2000" dirty="0" smtClean="0">
              <a:latin typeface="Times New Roman" panose="02020603050405020304" pitchFamily="18" charset="0"/>
              <a:cs typeface="Times New Roman" panose="02020603050405020304" pitchFamily="18" charset="0"/>
            </a:endParaRPr>
          </a:p>
          <a:p>
            <a:pPr marL="0" indent="0">
              <a:buNone/>
            </a:pPr>
            <a:r>
              <a:rPr lang="en-IN" sz="2000" dirty="0" smtClean="0">
                <a:latin typeface="Times New Roman" panose="02020603050405020304" pitchFamily="18" charset="0"/>
                <a:cs typeface="Times New Roman" panose="02020603050405020304" pitchFamily="18" charset="0"/>
              </a:rPr>
              <a:t>A </a:t>
            </a:r>
            <a:r>
              <a:rPr lang="en-IN" sz="2000" dirty="0">
                <a:latin typeface="Times New Roman" panose="02020603050405020304" pitchFamily="18" charset="0"/>
                <a:cs typeface="Times New Roman" panose="02020603050405020304" pitchFamily="18" charset="0"/>
              </a:rPr>
              <a:t>bank is a financial institution licensed to receive deposits and make loans. Banks may also provide financial services such as wealth management, currency exchange, and safe deposit boxes. There are several different kinds of banks including retail banks, commercial or corporate banks, and investment banks.</a:t>
            </a:r>
          </a:p>
          <a:p>
            <a:pPr marL="0" indent="0">
              <a:buNone/>
            </a:pP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endParaRPr lang="en-US" sz="2000" dirty="0" smtClean="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3" name="Title 1"/>
          <p:cNvSpPr txBox="1">
            <a:spLocks/>
          </p:cNvSpPr>
          <p:nvPr/>
        </p:nvSpPr>
        <p:spPr bwMode="gray">
          <a:xfrm>
            <a:off x="1873514" y="871296"/>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smtClean="0">
                <a:latin typeface="Times New Roman" panose="02020603050405020304" pitchFamily="18" charset="0"/>
                <a:cs typeface="Times New Roman" panose="02020603050405020304" pitchFamily="18" charset="0"/>
              </a:rPr>
              <a:t>Definition of Bank</a:t>
            </a:r>
            <a:r>
              <a:rPr lang="en-US" sz="4000" b="1" dirty="0" smtClean="0">
                <a:latin typeface="Times New Roman" panose="02020603050405020304" pitchFamily="18" charset="0"/>
                <a:cs typeface="Times New Roman" panose="02020603050405020304" pitchFamily="18" charset="0"/>
              </a:rPr>
              <a:t> </a:t>
            </a:r>
            <a:endParaRPr lang="en-US" sz="40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1F1AE91-EF50-4386-BFE5-1528FBC3B23B}" type="slidenum">
              <a:rPr lang="en-US" smtClean="0"/>
              <a:pPr/>
              <a:t>4</a:t>
            </a:fld>
            <a:endParaRPr lang="en-US"/>
          </a:p>
        </p:txBody>
      </p:sp>
    </p:spTree>
    <p:extLst>
      <p:ext uri="{BB962C8B-B14F-4D97-AF65-F5344CB8AC3E}">
        <p14:creationId xmlns:p14="http://schemas.microsoft.com/office/powerpoint/2010/main" val="3702313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Functions of Bank</a:t>
            </a:r>
            <a:endParaRPr lang="en-US" b="1" dirty="0"/>
          </a:p>
        </p:txBody>
      </p:sp>
      <p:pic>
        <p:nvPicPr>
          <p:cNvPr id="6" name="Picture 5" descr="Functions of Commercial Banks and its role in the Indian Economy"/>
          <p:cNvPicPr/>
          <p:nvPr/>
        </p:nvPicPr>
        <p:blipFill>
          <a:blip r:embed="rId3">
            <a:extLst>
              <a:ext uri="{28A0092B-C50C-407E-A947-70E740481C1C}">
                <a14:useLocalDpi xmlns:a14="http://schemas.microsoft.com/office/drawing/2010/main" val="0"/>
              </a:ext>
            </a:extLst>
          </a:blip>
          <a:srcRect/>
          <a:stretch>
            <a:fillRect/>
          </a:stretch>
        </p:blipFill>
        <p:spPr bwMode="auto">
          <a:xfrm>
            <a:off x="6662389" y="2527261"/>
            <a:ext cx="5067300" cy="2695575"/>
          </a:xfrm>
          <a:prstGeom prst="rect">
            <a:avLst/>
          </a:prstGeom>
          <a:noFill/>
          <a:ln>
            <a:noFill/>
          </a:ln>
        </p:spPr>
      </p:pic>
      <p:sp>
        <p:nvSpPr>
          <p:cNvPr id="3" name="Rectangle 2"/>
          <p:cNvSpPr/>
          <p:nvPr/>
        </p:nvSpPr>
        <p:spPr>
          <a:xfrm>
            <a:off x="625527" y="2527261"/>
            <a:ext cx="4807150" cy="2800767"/>
          </a:xfrm>
          <a:prstGeom prst="rect">
            <a:avLst/>
          </a:prstGeom>
        </p:spPr>
        <p:txBody>
          <a:bodyPr wrap="none">
            <a:spAutoFit/>
          </a:bodyPr>
          <a:lstStyle/>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Accepting Deposits</a:t>
            </a:r>
          </a:p>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Granting Loans and </a:t>
            </a:r>
            <a:r>
              <a:rPr lang="en-IN" sz="2800" dirty="0" smtClean="0">
                <a:latin typeface="Times New Roman" panose="02020603050405020304" pitchFamily="18" charset="0"/>
                <a:cs typeface="Times New Roman" panose="02020603050405020304" pitchFamily="18" charset="0"/>
              </a:rPr>
              <a:t>Advances</a:t>
            </a:r>
          </a:p>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Agency </a:t>
            </a:r>
            <a:r>
              <a:rPr lang="en-IN" sz="2800" dirty="0" smtClean="0">
                <a:latin typeface="Times New Roman" panose="02020603050405020304" pitchFamily="18" charset="0"/>
                <a:cs typeface="Times New Roman" panose="02020603050405020304" pitchFamily="18" charset="0"/>
              </a:rPr>
              <a:t>Functions</a:t>
            </a: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Utility Functions</a:t>
            </a:r>
          </a:p>
          <a:p>
            <a:pPr marL="285750" indent="-285750">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dirty="0" smtClean="0"/>
          </a:p>
          <a:p>
            <a:endParaRPr lang="en-IN" dirty="0"/>
          </a:p>
        </p:txBody>
      </p:sp>
      <p:sp>
        <p:nvSpPr>
          <p:cNvPr id="4" name="Slide Number Placeholder 3"/>
          <p:cNvSpPr>
            <a:spLocks noGrp="1"/>
          </p:cNvSpPr>
          <p:nvPr>
            <p:ph type="sldNum" sz="quarter" idx="12"/>
          </p:nvPr>
        </p:nvSpPr>
        <p:spPr/>
        <p:txBody>
          <a:bodyPr/>
          <a:lstStyle/>
          <a:p>
            <a:fld id="{51F1AE91-EF50-4386-BFE5-1528FBC3B23B}" type="slidenum">
              <a:rPr lang="en-US" smtClean="0"/>
              <a:pPr/>
              <a:t>5</a:t>
            </a:fld>
            <a:endParaRPr lang="en-US"/>
          </a:p>
        </p:txBody>
      </p:sp>
    </p:spTree>
    <p:extLst>
      <p:ext uri="{BB962C8B-B14F-4D97-AF65-F5344CB8AC3E}">
        <p14:creationId xmlns:p14="http://schemas.microsoft.com/office/powerpoint/2010/main" val="508260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Role of Banking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6" y="2603500"/>
            <a:ext cx="10577867" cy="3416300"/>
          </a:xfrm>
        </p:spPr>
        <p:txBody>
          <a:bodyPr>
            <a:normAutofit/>
          </a:bodyPr>
          <a:lstStyle/>
          <a:p>
            <a:pPr>
              <a:buFont typeface="Wingdings" pitchFamily="2" charset="2"/>
              <a:buChar char="v"/>
            </a:pPr>
            <a:r>
              <a:rPr lang="en-IN" sz="2800" dirty="0">
                <a:latin typeface="Times New Roman" panose="02020603050405020304" pitchFamily="18" charset="0"/>
                <a:cs typeface="Times New Roman" panose="02020603050405020304" pitchFamily="18" charset="0"/>
              </a:rPr>
              <a:t>Capital Formation</a:t>
            </a:r>
          </a:p>
          <a:p>
            <a:pPr>
              <a:buFont typeface="Wingdings" pitchFamily="2" charset="2"/>
              <a:buChar char="v"/>
            </a:pPr>
            <a:r>
              <a:rPr lang="en-IN" sz="2800" dirty="0">
                <a:latin typeface="Times New Roman" panose="02020603050405020304" pitchFamily="18" charset="0"/>
                <a:cs typeface="Times New Roman" panose="02020603050405020304" pitchFamily="18" charset="0"/>
              </a:rPr>
              <a:t>Creation of Credit</a:t>
            </a:r>
          </a:p>
          <a:p>
            <a:pPr>
              <a:buFont typeface="Wingdings" pitchFamily="2" charset="2"/>
              <a:buChar char="v"/>
            </a:pPr>
            <a:r>
              <a:rPr lang="en-IN" sz="2800" dirty="0">
                <a:latin typeface="Times New Roman" panose="02020603050405020304" pitchFamily="18" charset="0"/>
                <a:cs typeface="Times New Roman" panose="02020603050405020304" pitchFamily="18" charset="0"/>
              </a:rPr>
              <a:t>Channelizing the Funds to Productive </a:t>
            </a:r>
            <a:r>
              <a:rPr lang="en-IN" sz="2800" dirty="0" smtClean="0">
                <a:latin typeface="Times New Roman" panose="02020603050405020304" pitchFamily="18" charset="0"/>
                <a:cs typeface="Times New Roman" panose="02020603050405020304" pitchFamily="18" charset="0"/>
              </a:rPr>
              <a:t>Investment</a:t>
            </a:r>
          </a:p>
          <a:p>
            <a:pPr>
              <a:buFont typeface="Wingdings" pitchFamily="2" charset="2"/>
              <a:buChar char="v"/>
            </a:pPr>
            <a:r>
              <a:rPr lang="en-IN" sz="2800" dirty="0" smtClean="0">
                <a:latin typeface="Times New Roman" panose="02020603050405020304" pitchFamily="18" charset="0"/>
                <a:cs typeface="Times New Roman" panose="02020603050405020304" pitchFamily="18" charset="0"/>
              </a:rPr>
              <a:t>Fuller </a:t>
            </a:r>
            <a:r>
              <a:rPr lang="en-IN" sz="2800" dirty="0">
                <a:latin typeface="Times New Roman" panose="02020603050405020304" pitchFamily="18" charset="0"/>
                <a:cs typeface="Times New Roman" panose="02020603050405020304" pitchFamily="18" charset="0"/>
              </a:rPr>
              <a:t>Utilization of Resour</a:t>
            </a:r>
            <a:r>
              <a:rPr lang="en-IN" sz="2000" dirty="0"/>
              <a:t>ces</a:t>
            </a:r>
            <a:endParaRPr lang="en-US" sz="20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6</a:t>
            </a:fld>
            <a:endParaRPr lang="en-US"/>
          </a:p>
        </p:txBody>
      </p:sp>
    </p:spTree>
    <p:extLst>
      <p:ext uri="{BB962C8B-B14F-4D97-AF65-F5344CB8AC3E}">
        <p14:creationId xmlns:p14="http://schemas.microsoft.com/office/powerpoint/2010/main" val="2423797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8361" y="2511378"/>
            <a:ext cx="10494739" cy="4097879"/>
          </a:xfrm>
        </p:spPr>
        <p:txBody>
          <a:bodyPr>
            <a:normAutofit/>
          </a:bodyPr>
          <a:lstStyle/>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Encouraging </a:t>
            </a:r>
            <a:r>
              <a:rPr lang="en-IN" sz="2800" dirty="0">
                <a:latin typeface="Times New Roman" panose="02020603050405020304" pitchFamily="18" charset="0"/>
                <a:cs typeface="Times New Roman" panose="02020603050405020304" pitchFamily="18" charset="0"/>
              </a:rPr>
              <a:t>Right Type of </a:t>
            </a:r>
            <a:r>
              <a:rPr lang="en-IN" sz="2800" dirty="0" smtClean="0">
                <a:latin typeface="Times New Roman" panose="02020603050405020304" pitchFamily="18" charset="0"/>
                <a:cs typeface="Times New Roman" panose="02020603050405020304" pitchFamily="18" charset="0"/>
              </a:rPr>
              <a:t>Industries</a:t>
            </a:r>
          </a:p>
          <a:p>
            <a:pPr algn="just">
              <a:buFont typeface="Wingdings" pitchFamily="2" charset="2"/>
              <a:buChar char="v"/>
            </a:pPr>
            <a:r>
              <a:rPr lang="en-IN" sz="2800" dirty="0">
                <a:latin typeface="Times New Roman" panose="02020603050405020304" pitchFamily="18" charset="0"/>
                <a:cs typeface="Times New Roman" panose="02020603050405020304" pitchFamily="18" charset="0"/>
              </a:rPr>
              <a:t>Bank Monetize Debt</a:t>
            </a:r>
          </a:p>
          <a:p>
            <a:pPr algn="just">
              <a:buFont typeface="Wingdings" pitchFamily="2" charset="2"/>
              <a:buChar char="v"/>
            </a:pPr>
            <a:r>
              <a:rPr lang="en-IN" sz="2800" dirty="0">
                <a:latin typeface="Times New Roman" panose="02020603050405020304" pitchFamily="18" charset="0"/>
                <a:cs typeface="Times New Roman" panose="02020603050405020304" pitchFamily="18" charset="0"/>
              </a:rPr>
              <a:t>Finance to </a:t>
            </a:r>
            <a:r>
              <a:rPr lang="en-IN" sz="2800" dirty="0" smtClean="0">
                <a:latin typeface="Times New Roman" panose="02020603050405020304" pitchFamily="18" charset="0"/>
                <a:cs typeface="Times New Roman" panose="02020603050405020304" pitchFamily="18" charset="0"/>
              </a:rPr>
              <a:t>Government</a:t>
            </a:r>
          </a:p>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Bankers </a:t>
            </a:r>
            <a:r>
              <a:rPr lang="en-IN" sz="2800" dirty="0">
                <a:latin typeface="Times New Roman" panose="02020603050405020304" pitchFamily="18" charset="0"/>
                <a:cs typeface="Times New Roman" panose="02020603050405020304" pitchFamily="18" charset="0"/>
              </a:rPr>
              <a:t>as Employers</a:t>
            </a:r>
            <a:endParaRPr lang="en-US" sz="2800" dirty="0" smtClean="0">
              <a:latin typeface="Times New Roman" panose="02020603050405020304" pitchFamily="18" charset="0"/>
              <a:cs typeface="Times New Roman" panose="02020603050405020304" pitchFamily="18" charset="0"/>
            </a:endParaRPr>
          </a:p>
        </p:txBody>
      </p:sp>
      <p:sp>
        <p:nvSpPr>
          <p:cNvPr id="4" name="Title 1"/>
          <p:cNvSpPr txBox="1">
            <a:spLocks noGrp="1"/>
          </p:cNvSpPr>
          <p:nvPr>
            <p:ph type="title"/>
          </p:nvPr>
        </p:nvSpPr>
        <p:spPr bwMode="gray">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latin typeface="Times New Roman" panose="02020603050405020304" pitchFamily="18" charset="0"/>
                <a:cs typeface="Times New Roman" panose="02020603050405020304" pitchFamily="18" charset="0"/>
              </a:rPr>
              <a:t>Role</a:t>
            </a:r>
            <a:endParaRPr lang="en-US"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7</a:t>
            </a:fld>
            <a:endParaRPr lang="en-US"/>
          </a:p>
        </p:txBody>
      </p:sp>
    </p:spTree>
    <p:extLst>
      <p:ext uri="{BB962C8B-B14F-4D97-AF65-F5344CB8AC3E}">
        <p14:creationId xmlns:p14="http://schemas.microsoft.com/office/powerpoint/2010/main" val="143113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Times New Roman" panose="02020603050405020304" pitchFamily="18" charset="0"/>
                <a:cs typeface="Times New Roman" panose="02020603050405020304" pitchFamily="18" charset="0"/>
              </a:rPr>
              <a:t>Name of Some Nationalised Banks</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State Bank of India</a:t>
            </a: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Bank of Maharashtra</a:t>
            </a: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Central Bank of India</a:t>
            </a: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Punjab National Bank</a:t>
            </a: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Maharashtra </a:t>
            </a:r>
            <a:r>
              <a:rPr lang="en-US" sz="2400" dirty="0" err="1" smtClean="0">
                <a:latin typeface="Times New Roman" panose="02020603050405020304" pitchFamily="18" charset="0"/>
                <a:cs typeface="Times New Roman" panose="02020603050405020304" pitchFamily="18" charset="0"/>
              </a:rPr>
              <a:t>Gramin</a:t>
            </a:r>
            <a:r>
              <a:rPr lang="en-US" sz="2400" dirty="0" smtClean="0">
                <a:latin typeface="Times New Roman" panose="02020603050405020304" pitchFamily="18" charset="0"/>
                <a:cs typeface="Times New Roman" panose="02020603050405020304" pitchFamily="18" charset="0"/>
              </a:rPr>
              <a:t> Bank</a:t>
            </a:r>
          </a:p>
        </p:txBody>
      </p:sp>
      <p:sp>
        <p:nvSpPr>
          <p:cNvPr id="4" name="Slide Number Placeholder 3"/>
          <p:cNvSpPr>
            <a:spLocks noGrp="1"/>
          </p:cNvSpPr>
          <p:nvPr>
            <p:ph type="sldNum" sz="quarter" idx="12"/>
          </p:nvPr>
        </p:nvSpPr>
        <p:spPr/>
        <p:txBody>
          <a:bodyPr/>
          <a:lstStyle/>
          <a:p>
            <a:fld id="{51F1AE91-EF50-4386-BFE5-1528FBC3B23B}" type="slidenum">
              <a:rPr lang="en-US" smtClean="0"/>
              <a:pPr/>
              <a:t>8</a:t>
            </a:fld>
            <a:endParaRPr lang="en-US"/>
          </a:p>
        </p:txBody>
      </p:sp>
    </p:spTree>
    <p:extLst>
      <p:ext uri="{BB962C8B-B14F-4D97-AF65-F5344CB8AC3E}">
        <p14:creationId xmlns:p14="http://schemas.microsoft.com/office/powerpoint/2010/main" val="217229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Times New Roman" panose="02020603050405020304" pitchFamily="18" charset="0"/>
                <a:cs typeface="Times New Roman" panose="02020603050405020304" pitchFamily="18" charset="0"/>
              </a:rPr>
              <a:t>Conclusion</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Banks are blood cells of the country which provides service to boost our economic development</a:t>
            </a:r>
          </a:p>
        </p:txBody>
      </p:sp>
      <p:sp>
        <p:nvSpPr>
          <p:cNvPr id="4" name="Slide Number Placeholder 3"/>
          <p:cNvSpPr>
            <a:spLocks noGrp="1"/>
          </p:cNvSpPr>
          <p:nvPr>
            <p:ph type="sldNum" sz="quarter" idx="12"/>
          </p:nvPr>
        </p:nvSpPr>
        <p:spPr/>
        <p:txBody>
          <a:bodyPr/>
          <a:lstStyle/>
          <a:p>
            <a:fld id="{51F1AE91-EF50-4386-BFE5-1528FBC3B23B}" type="slidenum">
              <a:rPr lang="en-US" smtClean="0"/>
              <a:pPr/>
              <a:t>9</a:t>
            </a:fld>
            <a:endParaRPr lang="en-US" dirty="0"/>
          </a:p>
        </p:txBody>
      </p:sp>
    </p:spTree>
    <p:extLst>
      <p:ext uri="{BB962C8B-B14F-4D97-AF65-F5344CB8AC3E}">
        <p14:creationId xmlns:p14="http://schemas.microsoft.com/office/powerpoint/2010/main" val="3719951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kiran Seminar I</Template>
  <TotalTime>22</TotalTime>
  <Words>244</Words>
  <Application>Microsoft Office PowerPoint</Application>
  <PresentationFormat>Widescreen</PresentationFormat>
  <Paragraphs>63</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Times New Roman</vt:lpstr>
      <vt:lpstr>Wingdings</vt:lpstr>
      <vt:lpstr>Wingdings 3</vt:lpstr>
      <vt:lpstr>Ion Boardroom</vt:lpstr>
      <vt:lpstr> Banking   </vt:lpstr>
      <vt:lpstr>Introduction of Banking</vt:lpstr>
      <vt:lpstr>Bank</vt:lpstr>
      <vt:lpstr>PowerPoint Presentation</vt:lpstr>
      <vt:lpstr>                  Functions of Bank</vt:lpstr>
      <vt:lpstr>Role of Banking </vt:lpstr>
      <vt:lpstr>Role</vt:lpstr>
      <vt:lpstr>Name of Some Nationalised Banks</vt:lpstr>
      <vt:lpstr>Conclusion</vt:lpstr>
      <vt:lpstr> REFERENCES: </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Banking   </dc:title>
  <dc:creator>kd</dc:creator>
  <cp:lastModifiedBy>kd</cp:lastModifiedBy>
  <cp:revision>7</cp:revision>
  <dcterms:created xsi:type="dcterms:W3CDTF">2020-05-18T05:50:47Z</dcterms:created>
  <dcterms:modified xsi:type="dcterms:W3CDTF">2020-05-18T06:25:50Z</dcterms:modified>
</cp:coreProperties>
</file>