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3" r:id="rId4"/>
    <p:sldId id="257" r:id="rId5"/>
    <p:sldId id="258" r:id="rId6"/>
    <p:sldId id="259" r:id="rId7"/>
    <p:sldId id="260" r:id="rId8"/>
    <p:sldId id="265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873099"/>
            <a:ext cx="8825658" cy="1145272"/>
          </a:xfrm>
        </p:spPr>
        <p:txBody>
          <a:bodyPr/>
          <a:lstStyle/>
          <a:p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Absorption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companies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1389244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By:</a:t>
            </a:r>
          </a:p>
          <a:p>
            <a:r>
              <a:rPr lang="en-IN" dirty="0" smtClean="0"/>
              <a:t>Kiran Dilip </a:t>
            </a:r>
            <a:r>
              <a:rPr lang="en-IN" dirty="0" err="1" smtClean="0"/>
              <a:t>patil</a:t>
            </a:r>
            <a:endParaRPr lang="en-IN" dirty="0" smtClean="0"/>
          </a:p>
          <a:p>
            <a:r>
              <a:rPr lang="en-IN" dirty="0" smtClean="0"/>
              <a:t>Kisan ACS College</a:t>
            </a:r>
          </a:p>
          <a:p>
            <a:r>
              <a:rPr lang="en-IN" dirty="0" smtClean="0"/>
              <a:t>Parola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75974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 of PC</a:t>
            </a:r>
            <a:endParaRPr lang="en-IN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sz="2800" b="1" u="sng" dirty="0" smtClean="0"/>
              <a:t>Lump-Sum Amt.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800" b="1" u="sng" dirty="0" smtClean="0"/>
              <a:t>Net Payment Basis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800" b="1" u="sng" dirty="0" smtClean="0"/>
              <a:t>Net Asset Method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800" b="1" u="sng" dirty="0" smtClean="0"/>
              <a:t>Swap Ratio</a:t>
            </a:r>
            <a:endParaRPr lang="en-IN" sz="2800" dirty="0" smtClean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907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Absorption</a:t>
            </a:r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Purchase of Existing Company </a:t>
            </a:r>
          </a:p>
          <a:p>
            <a:r>
              <a:rPr lang="en-IN" dirty="0" smtClean="0"/>
              <a:t>By another Existing company</a:t>
            </a:r>
          </a:p>
          <a:p>
            <a:r>
              <a:rPr lang="en-IN" dirty="0" smtClean="0"/>
              <a:t>Merge</a:t>
            </a:r>
          </a:p>
          <a:p>
            <a:r>
              <a:rPr lang="en-IN" dirty="0" smtClean="0"/>
              <a:t>Selling company get dissolved</a:t>
            </a:r>
          </a:p>
          <a:p>
            <a:r>
              <a:rPr lang="en-IN" dirty="0" smtClean="0"/>
              <a:t>No new company formed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93497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IN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Eliminate </a:t>
            </a:r>
            <a:r>
              <a:rPr lang="en-IN" dirty="0" smtClean="0"/>
              <a:t>Competition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Implement of Uniform Policy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Control all activity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Economies of Large Scale Production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Reduction in Expenditure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Building Strong structure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Expansion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Boosting Efficiency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67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Types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1" dirty="0" smtClean="0"/>
              <a:t>Amalgamation/</a:t>
            </a:r>
            <a:r>
              <a:rPr lang="en-US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Absorption</a:t>
            </a:r>
            <a:r>
              <a:rPr lang="en-IN" b="1" dirty="0" smtClean="0"/>
              <a:t> </a:t>
            </a:r>
            <a:r>
              <a:rPr lang="en-IN" b="1" dirty="0" smtClean="0"/>
              <a:t>in the Nature of Merger: 5 condition</a:t>
            </a:r>
          </a:p>
          <a:p>
            <a:r>
              <a:rPr lang="en-IN" b="1" dirty="0" smtClean="0"/>
              <a:t>All the Assets &amp; Liabilities take over by new co.</a:t>
            </a:r>
          </a:p>
          <a:p>
            <a:r>
              <a:rPr lang="en-IN" b="1" dirty="0" smtClean="0"/>
              <a:t>New co. will </a:t>
            </a:r>
            <a:r>
              <a:rPr lang="en-IN" b="1" u="sng" dirty="0" smtClean="0"/>
              <a:t>Record</a:t>
            </a:r>
            <a:r>
              <a:rPr lang="en-IN" b="1" dirty="0" smtClean="0"/>
              <a:t> all the </a:t>
            </a:r>
            <a:r>
              <a:rPr lang="en-IN" b="1" dirty="0"/>
              <a:t>Assets &amp; Liabilities </a:t>
            </a:r>
            <a:r>
              <a:rPr lang="en-IN" b="1" dirty="0" smtClean="0"/>
              <a:t>@ book Value</a:t>
            </a:r>
          </a:p>
          <a:p>
            <a:r>
              <a:rPr lang="en-IN" b="1" dirty="0" smtClean="0"/>
              <a:t>90% of the  old shareholder agree to become shareholder of new co.</a:t>
            </a:r>
          </a:p>
          <a:p>
            <a:r>
              <a:rPr lang="en-IN" b="1" dirty="0" smtClean="0"/>
              <a:t>The payment to eq. shareholder is paid by issuing </a:t>
            </a:r>
            <a:r>
              <a:rPr lang="en-IN" b="1" dirty="0" err="1" smtClean="0"/>
              <a:t>eq</a:t>
            </a:r>
            <a:r>
              <a:rPr lang="en-IN" b="1" dirty="0" smtClean="0"/>
              <a:t> share of New co.</a:t>
            </a:r>
          </a:p>
          <a:p>
            <a:r>
              <a:rPr lang="en-IN" b="1" dirty="0" smtClean="0"/>
              <a:t>Business od transferee co. intended to carried on.</a:t>
            </a:r>
          </a:p>
          <a:p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196967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Amalgamation/Absorption  </a:t>
            </a:r>
            <a:r>
              <a:rPr lang="en-US" b="1" dirty="0"/>
              <a:t>in the Nature of </a:t>
            </a:r>
            <a:r>
              <a:rPr lang="en-US" b="1" dirty="0" smtClean="0"/>
              <a:t>Purchase : any one condition</a:t>
            </a:r>
            <a:endParaRPr lang="en-US" b="1" dirty="0"/>
          </a:p>
          <a:p>
            <a:r>
              <a:rPr lang="en-US" dirty="0"/>
              <a:t>All the Assets &amp; Liabilities </a:t>
            </a:r>
            <a:r>
              <a:rPr lang="en-US" dirty="0" smtClean="0"/>
              <a:t>not take </a:t>
            </a:r>
            <a:r>
              <a:rPr lang="en-US" dirty="0"/>
              <a:t>over by new co.</a:t>
            </a:r>
          </a:p>
          <a:p>
            <a:r>
              <a:rPr lang="en-US" dirty="0"/>
              <a:t>New co. will </a:t>
            </a:r>
            <a:r>
              <a:rPr lang="en-US" dirty="0" smtClean="0"/>
              <a:t>not Record </a:t>
            </a:r>
            <a:r>
              <a:rPr lang="en-US" dirty="0"/>
              <a:t>all the Assets &amp; Liabilities @ book Value</a:t>
            </a:r>
          </a:p>
          <a:p>
            <a:r>
              <a:rPr lang="en-US" dirty="0"/>
              <a:t>90% of the  old shareholder </a:t>
            </a:r>
            <a:r>
              <a:rPr lang="en-US" dirty="0" smtClean="0"/>
              <a:t>not agree </a:t>
            </a:r>
            <a:r>
              <a:rPr lang="en-US" dirty="0"/>
              <a:t>to become shareholder of new co.</a:t>
            </a:r>
          </a:p>
          <a:p>
            <a:r>
              <a:rPr lang="en-US" dirty="0"/>
              <a:t>The payment to eq. shareholder is paid by </a:t>
            </a:r>
            <a:r>
              <a:rPr lang="en-US" dirty="0" smtClean="0"/>
              <a:t>issuing cash, debenture with/without  </a:t>
            </a:r>
            <a:r>
              <a:rPr lang="en-US" dirty="0" err="1"/>
              <a:t>eq</a:t>
            </a:r>
            <a:r>
              <a:rPr lang="en-US" dirty="0"/>
              <a:t> share </a:t>
            </a:r>
            <a:r>
              <a:rPr lang="en-US" dirty="0" smtClean="0"/>
              <a:t>of the  </a:t>
            </a:r>
            <a:r>
              <a:rPr lang="en-US" dirty="0"/>
              <a:t>New co.</a:t>
            </a:r>
          </a:p>
          <a:p>
            <a:r>
              <a:rPr lang="en-US" dirty="0"/>
              <a:t>Business </a:t>
            </a:r>
            <a:r>
              <a:rPr lang="en-US" dirty="0" smtClean="0"/>
              <a:t>of </a:t>
            </a:r>
            <a:r>
              <a:rPr lang="en-US" dirty="0"/>
              <a:t>transferee co. </a:t>
            </a:r>
            <a:r>
              <a:rPr lang="en-US" dirty="0" smtClean="0"/>
              <a:t>not intended </a:t>
            </a:r>
            <a:r>
              <a:rPr lang="en-US" dirty="0"/>
              <a:t>to carried 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8728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AS 14 accounting for </a:t>
            </a:r>
            <a:r>
              <a:rPr lang="en-IN" dirty="0" smtClean="0"/>
              <a:t>absorption:</a:t>
            </a:r>
            <a:endParaRPr lang="en-IN" dirty="0" smtClean="0"/>
          </a:p>
          <a:p>
            <a:r>
              <a:rPr lang="en-IN" dirty="0" err="1" smtClean="0"/>
              <a:t>W.e.f</a:t>
            </a:r>
            <a:r>
              <a:rPr lang="en-IN" dirty="0" smtClean="0"/>
              <a:t> 1/4/1985</a:t>
            </a:r>
          </a:p>
          <a:p>
            <a:r>
              <a:rPr lang="en-IN" dirty="0" smtClean="0"/>
              <a:t>Two Methods of accounting-</a:t>
            </a:r>
          </a:p>
          <a:p>
            <a:r>
              <a:rPr lang="en-IN" dirty="0" smtClean="0"/>
              <a:t>Pooling interest method(nature merger) all </a:t>
            </a:r>
            <a:r>
              <a:rPr lang="en-IN" dirty="0" err="1" smtClean="0"/>
              <a:t>assets,li,&amp;reserve</a:t>
            </a:r>
            <a:r>
              <a:rPr lang="en-IN" dirty="0" smtClean="0"/>
              <a:t> </a:t>
            </a:r>
          </a:p>
          <a:p>
            <a:r>
              <a:rPr lang="en-IN" dirty="0" smtClean="0"/>
              <a:t> the purchase method.(nature of purchase) Taken over only . No reserve other than statutory reserve will be recorded.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1050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Difference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681625"/>
              </p:ext>
            </p:extLst>
          </p:nvPr>
        </p:nvGraphicFramePr>
        <p:xfrm>
          <a:off x="1154954" y="1680632"/>
          <a:ext cx="8921248" cy="4772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3749"/>
                <a:gridCol w="2926074"/>
                <a:gridCol w="3021425"/>
              </a:tblGrid>
              <a:tr h="474876">
                <a:tc>
                  <a:txBody>
                    <a:bodyPr/>
                    <a:lstStyle/>
                    <a:p>
                      <a:r>
                        <a:rPr lang="en-IN" b="1" dirty="0" smtClean="0"/>
                        <a:t>Basis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="1" dirty="0" smtClean="0"/>
                        <a:t>Pooling interest method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="1" dirty="0" smtClean="0"/>
                        <a:t>the purchase method</a:t>
                      </a:r>
                      <a:endParaRPr lang="en-IN" b="1" dirty="0"/>
                    </a:p>
                  </a:txBody>
                  <a:tcPr/>
                </a:tc>
              </a:tr>
              <a:tr h="653231">
                <a:tc>
                  <a:txBody>
                    <a:bodyPr/>
                    <a:lstStyle/>
                    <a:p>
                      <a:r>
                        <a:rPr lang="en-IN" dirty="0" smtClean="0"/>
                        <a:t>Application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the Nature of Merger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the Nature of Purchase </a:t>
                      </a:r>
                      <a:endParaRPr lang="en-IN" dirty="0"/>
                    </a:p>
                  </a:txBody>
                  <a:tcPr/>
                </a:tc>
              </a:tr>
              <a:tr h="653231">
                <a:tc>
                  <a:txBody>
                    <a:bodyPr/>
                    <a:lstStyle/>
                    <a:p>
                      <a:r>
                        <a:rPr lang="en-IN" dirty="0" smtClean="0"/>
                        <a:t>Valuation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Valued as per Book</a:t>
                      </a:r>
                      <a:r>
                        <a:rPr lang="en-IN" baseline="0" dirty="0" smtClean="0"/>
                        <a:t> Value</a:t>
                      </a:r>
                      <a:endParaRPr lang="en-I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Valued as per </a:t>
                      </a:r>
                      <a:r>
                        <a:rPr lang="en-US" dirty="0" err="1" smtClean="0"/>
                        <a:t>faireValue</a:t>
                      </a:r>
                      <a:endParaRPr lang="en-US" dirty="0" smtClean="0"/>
                    </a:p>
                    <a:p>
                      <a:endParaRPr lang="en-IN" dirty="0"/>
                    </a:p>
                  </a:txBody>
                  <a:tcPr/>
                </a:tc>
              </a:tr>
              <a:tr h="653231">
                <a:tc>
                  <a:txBody>
                    <a:bodyPr/>
                    <a:lstStyle/>
                    <a:p>
                      <a:r>
                        <a:rPr lang="en-IN" dirty="0" smtClean="0"/>
                        <a:t>GR &amp;</a:t>
                      </a:r>
                      <a:r>
                        <a:rPr lang="en-IN" baseline="0" dirty="0" smtClean="0"/>
                        <a:t> Surplus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Shown in new B/S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Not Shown in new B/S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378460">
                <a:tc>
                  <a:txBody>
                    <a:bodyPr/>
                    <a:lstStyle/>
                    <a:p>
                      <a:r>
                        <a:rPr lang="en-IN" dirty="0" smtClean="0"/>
                        <a:t>Amalgamation adj. A/c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Not required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required</a:t>
                      </a:r>
                      <a:endParaRPr lang="en-IN" dirty="0"/>
                    </a:p>
                  </a:txBody>
                  <a:tcPr/>
                </a:tc>
              </a:tr>
              <a:tr h="373275">
                <a:tc>
                  <a:txBody>
                    <a:bodyPr/>
                    <a:lstStyle/>
                    <a:p>
                      <a:r>
                        <a:rPr lang="en-IN" dirty="0" smtClean="0"/>
                        <a:t>Goodwill/Cap Res A/c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Not required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required</a:t>
                      </a:r>
                      <a:endParaRPr lang="en-IN" dirty="0"/>
                    </a:p>
                  </a:txBody>
                  <a:tcPr/>
                </a:tc>
              </a:tr>
              <a:tr h="933187">
                <a:tc>
                  <a:txBody>
                    <a:bodyPr/>
                    <a:lstStyle/>
                    <a:p>
                      <a:r>
                        <a:rPr lang="en-IN" dirty="0" smtClean="0"/>
                        <a:t>Payment of Liquidation </a:t>
                      </a:r>
                      <a:r>
                        <a:rPr lang="en-IN" dirty="0" err="1" smtClean="0"/>
                        <a:t>exp’s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Debited to P&amp;L A/c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Need to open</a:t>
                      </a:r>
                      <a:r>
                        <a:rPr lang="en-IN" baseline="0" dirty="0" smtClean="0"/>
                        <a:t> </a:t>
                      </a:r>
                      <a:r>
                        <a:rPr lang="en-IN" dirty="0" smtClean="0"/>
                        <a:t>Goodwill/Cap Res A/c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653231">
                <a:tc>
                  <a:txBody>
                    <a:bodyPr/>
                    <a:lstStyle/>
                    <a:p>
                      <a:r>
                        <a:rPr lang="en-IN" dirty="0" smtClean="0"/>
                        <a:t>PC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Normally in shares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Shares/Debentures</a:t>
                      </a:r>
                      <a:r>
                        <a:rPr lang="en-IN" baseline="0" dirty="0" smtClean="0"/>
                        <a:t> or in Cash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981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Accounts Involved</a:t>
            </a:r>
            <a:endParaRPr lang="en-IN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258701"/>
          </a:xfrm>
        </p:spPr>
        <p:txBody>
          <a:bodyPr/>
          <a:lstStyle/>
          <a:p>
            <a:pPr lvl="0">
              <a:buClr>
                <a:srgbClr val="B31166"/>
              </a:buClr>
              <a:buFont typeface="Wingdings" panose="05000000000000000000" pitchFamily="2" charset="2"/>
              <a:buChar char="ü"/>
            </a:pPr>
            <a:endParaRPr lang="en-IN" sz="2800" b="1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B31166"/>
              </a:buClr>
              <a:buFont typeface="Wingdings" panose="05000000000000000000" pitchFamily="2" charset="2"/>
              <a:buChar char="Ø"/>
            </a:pPr>
            <a:r>
              <a:rPr lang="en-IN" sz="28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Realisation A/C</a:t>
            </a:r>
            <a:endParaRPr lang="en-IN" sz="2800" b="1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B31166"/>
              </a:buClr>
              <a:buFont typeface="Wingdings" panose="05000000000000000000" pitchFamily="2" charset="2"/>
              <a:buChar char="Ø"/>
            </a:pPr>
            <a:r>
              <a:rPr lang="en-IN" sz="28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Purchasing </a:t>
            </a:r>
            <a:r>
              <a:rPr lang="en-IN" sz="28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 </a:t>
            </a:r>
            <a:r>
              <a:rPr lang="en-IN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A/C</a:t>
            </a:r>
          </a:p>
          <a:p>
            <a:pPr lvl="0">
              <a:buClr>
                <a:srgbClr val="B31166"/>
              </a:buClr>
              <a:buFont typeface="Wingdings" panose="05000000000000000000" pitchFamily="2" charset="2"/>
              <a:buChar char="Ø"/>
            </a:pPr>
            <a:r>
              <a:rPr lang="en-IN" sz="28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 </a:t>
            </a:r>
            <a:r>
              <a:rPr lang="en-IN" sz="28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 in </a:t>
            </a:r>
            <a:r>
              <a:rPr lang="en-IN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Purchasing Company A/C</a:t>
            </a:r>
          </a:p>
          <a:p>
            <a:pPr lvl="0">
              <a:buClr>
                <a:srgbClr val="B31166"/>
              </a:buClr>
              <a:buFont typeface="Wingdings" panose="05000000000000000000" pitchFamily="2" charset="2"/>
              <a:buChar char="Ø"/>
            </a:pPr>
            <a:r>
              <a:rPr lang="en-IN" sz="28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 </a:t>
            </a:r>
            <a:r>
              <a:rPr lang="en-IN" sz="28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Shareholders </a:t>
            </a:r>
            <a:r>
              <a:rPr lang="en-IN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A/C</a:t>
            </a:r>
          </a:p>
          <a:p>
            <a:pPr lvl="0">
              <a:buClr>
                <a:srgbClr val="B31166"/>
              </a:buClr>
              <a:buFont typeface="Wingdings" panose="05000000000000000000" pitchFamily="2" charset="2"/>
              <a:buChar char="Ø"/>
            </a:pPr>
            <a:endParaRPr lang="en-IN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B31166"/>
              </a:buClr>
              <a:buFont typeface="Wingdings" panose="05000000000000000000" pitchFamily="2" charset="2"/>
              <a:buChar char="ü"/>
            </a:pPr>
            <a:endParaRPr lang="en-IN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941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Purchase Consideration( PC) </a:t>
            </a:r>
            <a:endParaRPr lang="en-IN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</a:t>
            </a:r>
            <a:r>
              <a:rPr lang="en-IN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AS14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paid in—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IN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secirities</a:t>
            </a:r>
            <a:endParaRPr lang="en-IN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IN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endParaRPr lang="en-I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749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1453</TotalTime>
  <Words>384</Words>
  <Application>Microsoft Office PowerPoint</Application>
  <PresentationFormat>Widescreen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Times New Roman</vt:lpstr>
      <vt:lpstr>Wingdings</vt:lpstr>
      <vt:lpstr>Wingdings 3</vt:lpstr>
      <vt:lpstr>Ion Boardroom</vt:lpstr>
      <vt:lpstr>Absorption of companies</vt:lpstr>
      <vt:lpstr>Absorption</vt:lpstr>
      <vt:lpstr>Objectives</vt:lpstr>
      <vt:lpstr>Types</vt:lpstr>
      <vt:lpstr>PowerPoint Presentation</vt:lpstr>
      <vt:lpstr>PowerPoint Presentation</vt:lpstr>
      <vt:lpstr>Difference</vt:lpstr>
      <vt:lpstr>Accounts Involved</vt:lpstr>
      <vt:lpstr>Purchase Consideration( PC) </vt:lpstr>
      <vt:lpstr>Methods of PC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Amalgamation &amp; Absoption of companies</dc:title>
  <dc:creator>kd</dc:creator>
  <cp:lastModifiedBy>kd</cp:lastModifiedBy>
  <cp:revision>10</cp:revision>
  <dcterms:created xsi:type="dcterms:W3CDTF">2020-08-11T02:46:09Z</dcterms:created>
  <dcterms:modified xsi:type="dcterms:W3CDTF">2022-11-09T04:33:48Z</dcterms:modified>
</cp:coreProperties>
</file>